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7" r:id="rId3"/>
    <p:sldId id="259" r:id="rId4"/>
    <p:sldId id="260" r:id="rId5"/>
    <p:sldId id="262" r:id="rId6"/>
    <p:sldId id="267" r:id="rId7"/>
    <p:sldId id="265" r:id="rId8"/>
    <p:sldId id="279" r:id="rId9"/>
    <p:sldId id="268" r:id="rId10"/>
    <p:sldId id="269" r:id="rId11"/>
    <p:sldId id="271" r:id="rId12"/>
    <p:sldId id="280" r:id="rId13"/>
    <p:sldId id="276" r:id="rId14"/>
    <p:sldId id="272" r:id="rId15"/>
    <p:sldId id="273" r:id="rId16"/>
    <p:sldId id="274" r:id="rId17"/>
    <p:sldId id="275" r:id="rId18"/>
    <p:sldId id="284" r:id="rId19"/>
    <p:sldId id="285" r:id="rId20"/>
    <p:sldId id="277" r:id="rId21"/>
    <p:sldId id="287" r:id="rId22"/>
    <p:sldId id="278" r:id="rId23"/>
  </p:sldIdLst>
  <p:sldSz cx="9144000" cy="5143500" type="screen16x9"/>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857" autoAdjust="0"/>
  </p:normalViewPr>
  <p:slideViewPr>
    <p:cSldViewPr>
      <p:cViewPr>
        <p:scale>
          <a:sx n="147" d="100"/>
          <a:sy n="147" d="100"/>
        </p:scale>
        <p:origin x="-72"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9AC2184-4514-4F07-8186-FFB27A04C661}" type="datetimeFigureOut">
              <a:rPr lang="nl-BE" smtClean="0"/>
              <a:t>16/11/2017</a:t>
            </a:fld>
            <a:endParaRPr lang="nl-BE"/>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2ED391-1328-4276-9512-ED5C568278B7}" type="slidenum">
              <a:rPr lang="nl-BE" smtClean="0"/>
              <a:t>‹#›</a:t>
            </a:fld>
            <a:endParaRPr lang="nl-BE"/>
          </a:p>
        </p:txBody>
      </p:sp>
    </p:spTree>
    <p:extLst>
      <p:ext uri="{BB962C8B-B14F-4D97-AF65-F5344CB8AC3E}">
        <p14:creationId xmlns:p14="http://schemas.microsoft.com/office/powerpoint/2010/main" val="1785610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BE" dirty="0" smtClean="0"/>
              <a:t>Hi</a:t>
            </a:r>
            <a:r>
              <a:rPr lang="nl-BE" baseline="0" dirty="0" smtClean="0"/>
              <a:t>,</a:t>
            </a:r>
          </a:p>
          <a:p>
            <a:endParaRPr lang="nl-BE" baseline="0" dirty="0" smtClean="0"/>
          </a:p>
          <a:p>
            <a:r>
              <a:rPr lang="nl-BE" baseline="0" dirty="0" smtClean="0"/>
              <a:t>For the next 15 or so minutes I will be talking about consumer driven contract tests.</a:t>
            </a:r>
          </a:p>
          <a:p>
            <a:endParaRPr lang="nl-BE" baseline="0" dirty="0" smtClean="0"/>
          </a:p>
          <a:p>
            <a:r>
              <a:rPr lang="nl-BE" baseline="0" dirty="0" smtClean="0"/>
              <a:t>More specifically I will be telling a story related to this concept and I’ll be using Pact, one of the available consumer contract testing frameworks, to illustrate the example.</a:t>
            </a:r>
          </a:p>
          <a:p>
            <a:endParaRPr lang="nl-BE" baseline="0" dirty="0" smtClean="0"/>
          </a:p>
          <a:p>
            <a:r>
              <a:rPr lang="nl-BE" baseline="0" dirty="0" smtClean="0"/>
              <a:t>The story begins with a pizza shop. We all know those right? Most of us have eaten pizza in a (maybe recent) past?</a:t>
            </a:r>
          </a:p>
        </p:txBody>
      </p:sp>
      <p:sp>
        <p:nvSpPr>
          <p:cNvPr id="4" name="Slide Number Placeholder 3"/>
          <p:cNvSpPr>
            <a:spLocks noGrp="1"/>
          </p:cNvSpPr>
          <p:nvPr>
            <p:ph type="sldNum" sz="quarter" idx="10"/>
          </p:nvPr>
        </p:nvSpPr>
        <p:spPr/>
        <p:txBody>
          <a:bodyPr/>
          <a:lstStyle/>
          <a:p>
            <a:fld id="{3F2ED391-1328-4276-9512-ED5C568278B7}" type="slidenum">
              <a:rPr lang="nl-BE" smtClean="0"/>
              <a:t>1</a:t>
            </a:fld>
            <a:endParaRPr lang="nl-BE"/>
          </a:p>
        </p:txBody>
      </p:sp>
    </p:spTree>
    <p:extLst>
      <p:ext uri="{BB962C8B-B14F-4D97-AF65-F5344CB8AC3E}">
        <p14:creationId xmlns:p14="http://schemas.microsoft.com/office/powerpoint/2010/main" val="4024427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BE" dirty="0" smtClean="0"/>
              <a:t>Meat is a-okay</a:t>
            </a:r>
            <a:endParaRPr lang="nl-BE" dirty="0"/>
          </a:p>
        </p:txBody>
      </p:sp>
      <p:sp>
        <p:nvSpPr>
          <p:cNvPr id="4" name="Slide Number Placeholder 3"/>
          <p:cNvSpPr>
            <a:spLocks noGrp="1"/>
          </p:cNvSpPr>
          <p:nvPr>
            <p:ph type="sldNum" sz="quarter" idx="10"/>
          </p:nvPr>
        </p:nvSpPr>
        <p:spPr/>
        <p:txBody>
          <a:bodyPr/>
          <a:lstStyle/>
          <a:p>
            <a:fld id="{3F2ED391-1328-4276-9512-ED5C568278B7}" type="slidenum">
              <a:rPr lang="nl-BE" smtClean="0"/>
              <a:t>10</a:t>
            </a:fld>
            <a:endParaRPr lang="nl-BE"/>
          </a:p>
        </p:txBody>
      </p:sp>
    </p:spTree>
    <p:extLst>
      <p:ext uri="{BB962C8B-B14F-4D97-AF65-F5344CB8AC3E}">
        <p14:creationId xmlns:p14="http://schemas.microsoft.com/office/powerpoint/2010/main" val="32873895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BE" dirty="0" smtClean="0"/>
              <a:t>Maarten</a:t>
            </a:r>
            <a:r>
              <a:rPr lang="nl-BE" baseline="0" dirty="0" smtClean="0"/>
              <a:t> and Wonne are Happy</a:t>
            </a:r>
          </a:p>
          <a:p>
            <a:endParaRPr lang="nl-BE" baseline="0" dirty="0" smtClean="0"/>
          </a:p>
          <a:p>
            <a:r>
              <a:rPr lang="nl-BE" baseline="0" dirty="0" smtClean="0"/>
              <a:t>So Ordina is happy too</a:t>
            </a:r>
          </a:p>
          <a:p>
            <a:endParaRPr lang="nl-BE" baseline="0" dirty="0" smtClean="0"/>
          </a:p>
          <a:p>
            <a:r>
              <a:rPr lang="nl-BE" baseline="0" dirty="0" smtClean="0"/>
              <a:t>All pacts are verified unless....</a:t>
            </a:r>
          </a:p>
        </p:txBody>
      </p:sp>
      <p:sp>
        <p:nvSpPr>
          <p:cNvPr id="4" name="Slide Number Placeholder 3"/>
          <p:cNvSpPr>
            <a:spLocks noGrp="1"/>
          </p:cNvSpPr>
          <p:nvPr>
            <p:ph type="sldNum" sz="quarter" idx="10"/>
          </p:nvPr>
        </p:nvSpPr>
        <p:spPr/>
        <p:txBody>
          <a:bodyPr/>
          <a:lstStyle/>
          <a:p>
            <a:fld id="{3F2ED391-1328-4276-9512-ED5C568278B7}" type="slidenum">
              <a:rPr lang="nl-BE" smtClean="0"/>
              <a:t>11</a:t>
            </a:fld>
            <a:endParaRPr lang="nl-BE"/>
          </a:p>
        </p:txBody>
      </p:sp>
    </p:spTree>
    <p:extLst>
      <p:ext uri="{BB962C8B-B14F-4D97-AF65-F5344CB8AC3E}">
        <p14:creationId xmlns:p14="http://schemas.microsoft.com/office/powerpoint/2010/main" val="1033748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BE" dirty="0" smtClean="0"/>
              <a:t>Ann Hannah is a new client, she has a strong</a:t>
            </a:r>
            <a:r>
              <a:rPr lang="nl-BE" baseline="0" dirty="0" smtClean="0"/>
              <a:t> interest in pineapple.</a:t>
            </a:r>
          </a:p>
          <a:p>
            <a:r>
              <a:rPr lang="nl-BE" baseline="0" dirty="0" smtClean="0"/>
              <a:t>But that’s not supported at all right now.</a:t>
            </a:r>
          </a:p>
          <a:p>
            <a:endParaRPr lang="nl-BE" baseline="0" dirty="0" smtClean="0"/>
          </a:p>
          <a:p>
            <a:r>
              <a:rPr lang="nl-BE" baseline="0" dirty="0" smtClean="0"/>
              <a:t>The Queenslizepizza team use her pact to generate a story in the backlog.</a:t>
            </a:r>
          </a:p>
          <a:p>
            <a:endParaRPr lang="nl-BE" baseline="0" dirty="0" smtClean="0"/>
          </a:p>
          <a:p>
            <a:r>
              <a:rPr lang="nl-BE" baseline="0" dirty="0" smtClean="0"/>
              <a:t>Pineapple support, coming soon !</a:t>
            </a:r>
            <a:endParaRPr lang="nl-BE" dirty="0"/>
          </a:p>
        </p:txBody>
      </p:sp>
      <p:sp>
        <p:nvSpPr>
          <p:cNvPr id="4" name="Slide Number Placeholder 3"/>
          <p:cNvSpPr>
            <a:spLocks noGrp="1"/>
          </p:cNvSpPr>
          <p:nvPr>
            <p:ph type="sldNum" sz="quarter" idx="10"/>
          </p:nvPr>
        </p:nvSpPr>
        <p:spPr/>
        <p:txBody>
          <a:bodyPr/>
          <a:lstStyle/>
          <a:p>
            <a:fld id="{3F2ED391-1328-4276-9512-ED5C568278B7}" type="slidenum">
              <a:rPr lang="nl-BE" smtClean="0"/>
              <a:t>12</a:t>
            </a:fld>
            <a:endParaRPr lang="nl-BE"/>
          </a:p>
        </p:txBody>
      </p:sp>
    </p:spTree>
    <p:extLst>
      <p:ext uri="{BB962C8B-B14F-4D97-AF65-F5344CB8AC3E}">
        <p14:creationId xmlns:p14="http://schemas.microsoft.com/office/powerpoint/2010/main" val="223663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BE" dirty="0" smtClean="0"/>
              <a:t>Meanwhile the</a:t>
            </a:r>
            <a:r>
              <a:rPr lang="nl-BE" baseline="0" dirty="0" smtClean="0"/>
              <a:t> business has seen that there is an American customer shopping specifically at Queenslize.</a:t>
            </a:r>
          </a:p>
          <a:p>
            <a:endParaRPr lang="nl-BE" baseline="0" dirty="0" smtClean="0"/>
          </a:p>
          <a:p>
            <a:r>
              <a:rPr lang="nl-BE" baseline="0" dirty="0" smtClean="0"/>
              <a:t>There must be a way to get more money out of this, they say.</a:t>
            </a:r>
          </a:p>
          <a:p>
            <a:endParaRPr lang="nl-BE" baseline="0" dirty="0" smtClean="0"/>
          </a:p>
          <a:p>
            <a:r>
              <a:rPr lang="nl-BE" baseline="0" dirty="0" smtClean="0"/>
              <a:t>Euros aren’t Dollars they say, so they make a high priority change request to be able to charge more.</a:t>
            </a:r>
          </a:p>
          <a:p>
            <a:endParaRPr lang="nl-BE" baseline="0" dirty="0" smtClean="0"/>
          </a:p>
          <a:p>
            <a:r>
              <a:rPr lang="nl-BE" baseline="0" dirty="0" smtClean="0"/>
              <a:t>The team still has to discuss the possible options</a:t>
            </a:r>
            <a:endParaRPr lang="nl-BE" dirty="0"/>
          </a:p>
        </p:txBody>
      </p:sp>
      <p:sp>
        <p:nvSpPr>
          <p:cNvPr id="4" name="Slide Number Placeholder 3"/>
          <p:cNvSpPr>
            <a:spLocks noGrp="1"/>
          </p:cNvSpPr>
          <p:nvPr>
            <p:ph type="sldNum" sz="quarter" idx="10"/>
          </p:nvPr>
        </p:nvSpPr>
        <p:spPr/>
        <p:txBody>
          <a:bodyPr/>
          <a:lstStyle/>
          <a:p>
            <a:fld id="{3F2ED391-1328-4276-9512-ED5C568278B7}" type="slidenum">
              <a:rPr lang="nl-BE" smtClean="0"/>
              <a:t>13</a:t>
            </a:fld>
            <a:endParaRPr lang="nl-BE"/>
          </a:p>
        </p:txBody>
      </p:sp>
    </p:spTree>
    <p:extLst>
      <p:ext uri="{BB962C8B-B14F-4D97-AF65-F5344CB8AC3E}">
        <p14:creationId xmlns:p14="http://schemas.microsoft.com/office/powerpoint/2010/main" val="33118218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BE" baseline="0" dirty="0" smtClean="0"/>
              <a:t>“How about I just change the price field to be a String and then I’ll add a eurosign or dollarsign to it, it’ll be in production tonight”</a:t>
            </a:r>
          </a:p>
          <a:p>
            <a:endParaRPr lang="nl-BE" baseline="0" dirty="0" smtClean="0"/>
          </a:p>
        </p:txBody>
      </p:sp>
      <p:sp>
        <p:nvSpPr>
          <p:cNvPr id="4" name="Slide Number Placeholder 3"/>
          <p:cNvSpPr>
            <a:spLocks noGrp="1"/>
          </p:cNvSpPr>
          <p:nvPr>
            <p:ph type="sldNum" sz="quarter" idx="10"/>
          </p:nvPr>
        </p:nvSpPr>
        <p:spPr/>
        <p:txBody>
          <a:bodyPr/>
          <a:lstStyle/>
          <a:p>
            <a:fld id="{3F2ED391-1328-4276-9512-ED5C568278B7}" type="slidenum">
              <a:rPr lang="nl-BE" smtClean="0"/>
              <a:t>14</a:t>
            </a:fld>
            <a:endParaRPr lang="nl-BE"/>
          </a:p>
        </p:txBody>
      </p:sp>
    </p:spTree>
    <p:extLst>
      <p:ext uri="{BB962C8B-B14F-4D97-AF65-F5344CB8AC3E}">
        <p14:creationId xmlns:p14="http://schemas.microsoft.com/office/powerpoint/2010/main" val="8133907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BE" dirty="0" smtClean="0"/>
              <a:t>Our square </a:t>
            </a:r>
            <a:r>
              <a:rPr lang="nl-BE" baseline="0" dirty="0" smtClean="0"/>
              <a:t>yellow friend changes the API and commits his changes.</a:t>
            </a:r>
          </a:p>
          <a:p>
            <a:endParaRPr lang="nl-BE" baseline="0" dirty="0" smtClean="0"/>
          </a:p>
          <a:p>
            <a:r>
              <a:rPr lang="nl-BE" baseline="0" dirty="0" smtClean="0"/>
              <a:t>The CD does its job and as a last step before pushing to production it will verify the pact files.</a:t>
            </a:r>
          </a:p>
          <a:p>
            <a:endParaRPr lang="nl-BE" baseline="0" dirty="0" smtClean="0"/>
          </a:p>
          <a:p>
            <a:r>
              <a:rPr lang="nl-BE" baseline="0" dirty="0" smtClean="0"/>
              <a:t>Meat Romney’s contract is filled in just like before, no problem here.</a:t>
            </a:r>
          </a:p>
          <a:p>
            <a:endParaRPr lang="nl-BE" baseline="0" dirty="0" smtClean="0"/>
          </a:p>
          <a:p>
            <a:r>
              <a:rPr lang="nl-BE" baseline="0" dirty="0" smtClean="0"/>
              <a:t>Time for the cash to start rolling in from the united states</a:t>
            </a:r>
            <a:endParaRPr lang="nl-BE" dirty="0"/>
          </a:p>
        </p:txBody>
      </p:sp>
      <p:sp>
        <p:nvSpPr>
          <p:cNvPr id="4" name="Slide Number Placeholder 3"/>
          <p:cNvSpPr>
            <a:spLocks noGrp="1"/>
          </p:cNvSpPr>
          <p:nvPr>
            <p:ph type="sldNum" sz="quarter" idx="10"/>
          </p:nvPr>
        </p:nvSpPr>
        <p:spPr/>
        <p:txBody>
          <a:bodyPr/>
          <a:lstStyle/>
          <a:p>
            <a:fld id="{3F2ED391-1328-4276-9512-ED5C568278B7}" type="slidenum">
              <a:rPr lang="nl-BE" smtClean="0"/>
              <a:t>15</a:t>
            </a:fld>
            <a:endParaRPr lang="nl-BE"/>
          </a:p>
        </p:txBody>
      </p:sp>
    </p:spTree>
    <p:extLst>
      <p:ext uri="{BB962C8B-B14F-4D97-AF65-F5344CB8AC3E}">
        <p14:creationId xmlns:p14="http://schemas.microsoft.com/office/powerpoint/2010/main" val="42671246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BE" dirty="0" smtClean="0"/>
              <a:t>Ow chucks</a:t>
            </a:r>
          </a:p>
          <a:p>
            <a:endParaRPr lang="nl-BE" dirty="0" smtClean="0"/>
          </a:p>
          <a:p>
            <a:r>
              <a:rPr lang="nl-BE" dirty="0" smtClean="0"/>
              <a:t>Build failed</a:t>
            </a:r>
          </a:p>
          <a:p>
            <a:endParaRPr lang="nl-BE" dirty="0" smtClean="0"/>
          </a:p>
          <a:p>
            <a:r>
              <a:rPr lang="nl-BE" dirty="0" smtClean="0"/>
              <a:t>Making</a:t>
            </a:r>
            <a:r>
              <a:rPr lang="nl-BE" baseline="0" dirty="0" smtClean="0"/>
              <a:t> the change to the price field breaks the contract with Ordina and Daisy.</a:t>
            </a:r>
          </a:p>
          <a:p>
            <a:endParaRPr lang="nl-BE" baseline="0" dirty="0" smtClean="0"/>
          </a:p>
          <a:p>
            <a:r>
              <a:rPr lang="nl-BE" baseline="0" dirty="0" smtClean="0"/>
              <a:t>Alarms go off around the office and yellow square developer has to come clean as to what he’s done. With dire consequences !</a:t>
            </a:r>
            <a:endParaRPr lang="nl-BE" dirty="0"/>
          </a:p>
        </p:txBody>
      </p:sp>
      <p:sp>
        <p:nvSpPr>
          <p:cNvPr id="4" name="Slide Number Placeholder 3"/>
          <p:cNvSpPr>
            <a:spLocks noGrp="1"/>
          </p:cNvSpPr>
          <p:nvPr>
            <p:ph type="sldNum" sz="quarter" idx="10"/>
          </p:nvPr>
        </p:nvSpPr>
        <p:spPr/>
        <p:txBody>
          <a:bodyPr/>
          <a:lstStyle/>
          <a:p>
            <a:fld id="{3F2ED391-1328-4276-9512-ED5C568278B7}" type="slidenum">
              <a:rPr lang="nl-BE" smtClean="0"/>
              <a:t>16</a:t>
            </a:fld>
            <a:endParaRPr lang="nl-BE"/>
          </a:p>
        </p:txBody>
      </p:sp>
    </p:spTree>
    <p:extLst>
      <p:ext uri="{BB962C8B-B14F-4D97-AF65-F5344CB8AC3E}">
        <p14:creationId xmlns:p14="http://schemas.microsoft.com/office/powerpoint/2010/main" val="21476796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BE" dirty="0" smtClean="0"/>
              <a:t>Meanwhile pineapple support has arrived to</a:t>
            </a:r>
            <a:r>
              <a:rPr lang="nl-BE" baseline="0" dirty="0" smtClean="0"/>
              <a:t> the Queenslize API. Ann Hannah’s wish is granted and her pact is now verified at the provider side.</a:t>
            </a:r>
          </a:p>
          <a:p>
            <a:endParaRPr lang="nl-BE" baseline="0" dirty="0" smtClean="0"/>
          </a:p>
          <a:p>
            <a:r>
              <a:rPr lang="nl-BE" baseline="0" dirty="0" smtClean="0"/>
              <a:t>Now every contract with every known client is honored and the new feature Ann requested is in place.</a:t>
            </a:r>
          </a:p>
          <a:p>
            <a:endParaRPr lang="nl-BE" baseline="0" dirty="0" smtClean="0"/>
          </a:p>
          <a:p>
            <a:r>
              <a:rPr lang="nl-BE" baseline="0" dirty="0" smtClean="0"/>
              <a:t>The developers can start thinking about a better solution for the currency problem.</a:t>
            </a:r>
          </a:p>
          <a:p>
            <a:endParaRPr lang="nl-BE" baseline="0" dirty="0" smtClean="0"/>
          </a:p>
          <a:p>
            <a:r>
              <a:rPr lang="nl-BE" baseline="0" dirty="0" smtClean="0"/>
              <a:t>To conclude</a:t>
            </a:r>
            <a:endParaRPr lang="nl-BE" dirty="0"/>
          </a:p>
        </p:txBody>
      </p:sp>
      <p:sp>
        <p:nvSpPr>
          <p:cNvPr id="4" name="Slide Number Placeholder 3"/>
          <p:cNvSpPr>
            <a:spLocks noGrp="1"/>
          </p:cNvSpPr>
          <p:nvPr>
            <p:ph type="sldNum" sz="quarter" idx="10"/>
          </p:nvPr>
        </p:nvSpPr>
        <p:spPr/>
        <p:txBody>
          <a:bodyPr/>
          <a:lstStyle/>
          <a:p>
            <a:fld id="{3F2ED391-1328-4276-9512-ED5C568278B7}" type="slidenum">
              <a:rPr lang="nl-BE" smtClean="0"/>
              <a:t>18</a:t>
            </a:fld>
            <a:endParaRPr lang="nl-BE"/>
          </a:p>
        </p:txBody>
      </p:sp>
    </p:spTree>
    <p:extLst>
      <p:ext uri="{BB962C8B-B14F-4D97-AF65-F5344CB8AC3E}">
        <p14:creationId xmlns:p14="http://schemas.microsoft.com/office/powerpoint/2010/main" val="3106796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BE" dirty="0" smtClean="0"/>
              <a:t>What</a:t>
            </a:r>
            <a:r>
              <a:rPr lang="nl-BE" baseline="0" dirty="0" smtClean="0"/>
              <a:t> are reasons to do consumer driven contract testing</a:t>
            </a:r>
          </a:p>
          <a:p>
            <a:endParaRPr lang="nl-BE" baseline="0" dirty="0" smtClean="0"/>
          </a:p>
          <a:p>
            <a:r>
              <a:rPr lang="nl-BE" baseline="0" dirty="0" smtClean="0"/>
              <a:t>Lastly Pact in a nutshell:</a:t>
            </a:r>
            <a:endParaRPr lang="nl-BE" dirty="0"/>
          </a:p>
        </p:txBody>
      </p:sp>
      <p:sp>
        <p:nvSpPr>
          <p:cNvPr id="4" name="Slide Number Placeholder 3"/>
          <p:cNvSpPr>
            <a:spLocks noGrp="1"/>
          </p:cNvSpPr>
          <p:nvPr>
            <p:ph type="sldNum" sz="quarter" idx="10"/>
          </p:nvPr>
        </p:nvSpPr>
        <p:spPr/>
        <p:txBody>
          <a:bodyPr/>
          <a:lstStyle/>
          <a:p>
            <a:fld id="{3F2ED391-1328-4276-9512-ED5C568278B7}" type="slidenum">
              <a:rPr lang="nl-BE" smtClean="0"/>
              <a:t>19</a:t>
            </a:fld>
            <a:endParaRPr lang="nl-BE"/>
          </a:p>
        </p:txBody>
      </p:sp>
    </p:spTree>
    <p:extLst>
      <p:ext uri="{BB962C8B-B14F-4D97-AF65-F5344CB8AC3E}">
        <p14:creationId xmlns:p14="http://schemas.microsoft.com/office/powerpoint/2010/main" val="39009393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3F2ED391-1328-4276-9512-ED5C568278B7}" type="slidenum">
              <a:rPr lang="nl-BE" smtClean="0"/>
              <a:t>20</a:t>
            </a:fld>
            <a:endParaRPr lang="nl-BE"/>
          </a:p>
        </p:txBody>
      </p:sp>
    </p:spTree>
    <p:extLst>
      <p:ext uri="{BB962C8B-B14F-4D97-AF65-F5344CB8AC3E}">
        <p14:creationId xmlns:p14="http://schemas.microsoft.com/office/powerpoint/2010/main" val="60107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BE" dirty="0" smtClean="0"/>
              <a:t>For the sake of the story I’ve given this shop a name</a:t>
            </a:r>
            <a:r>
              <a:rPr lang="nl-BE" baseline="0" dirty="0" smtClean="0"/>
              <a:t> and they sell large pizzas, small ones, pizzas with vegetables and pizzas with meat and so on and so forth.</a:t>
            </a:r>
          </a:p>
          <a:p>
            <a:r>
              <a:rPr lang="nl-BE" baseline="0" dirty="0" smtClean="0"/>
              <a:t>But now, they provide a public API to expose their menu for every internet connected pizza fan.</a:t>
            </a:r>
          </a:p>
          <a:p>
            <a:endParaRPr lang="nl-BE" baseline="0" dirty="0" smtClean="0"/>
          </a:p>
          <a:p>
            <a:r>
              <a:rPr lang="nl-BE" baseline="0" dirty="0" smtClean="0"/>
              <a:t>Who can possibly be a consumer of the API in this scenario?</a:t>
            </a:r>
          </a:p>
          <a:p>
            <a:r>
              <a:rPr lang="nl-BE" baseline="0" dirty="0" smtClean="0"/>
              <a:t>I can at least think of 1 party.</a:t>
            </a:r>
          </a:p>
        </p:txBody>
      </p:sp>
      <p:sp>
        <p:nvSpPr>
          <p:cNvPr id="4" name="Slide Number Placeholder 3"/>
          <p:cNvSpPr>
            <a:spLocks noGrp="1"/>
          </p:cNvSpPr>
          <p:nvPr>
            <p:ph type="sldNum" sz="quarter" idx="10"/>
          </p:nvPr>
        </p:nvSpPr>
        <p:spPr/>
        <p:txBody>
          <a:bodyPr/>
          <a:lstStyle/>
          <a:p>
            <a:fld id="{3F2ED391-1328-4276-9512-ED5C568278B7}" type="slidenum">
              <a:rPr lang="nl-BE" smtClean="0"/>
              <a:t>2</a:t>
            </a:fld>
            <a:endParaRPr lang="nl-BE"/>
          </a:p>
        </p:txBody>
      </p:sp>
    </p:spTree>
    <p:extLst>
      <p:ext uri="{BB962C8B-B14F-4D97-AF65-F5344CB8AC3E}">
        <p14:creationId xmlns:p14="http://schemas.microsoft.com/office/powerpoint/2010/main" val="9862286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3F2ED391-1328-4276-9512-ED5C568278B7}" type="slidenum">
              <a:rPr lang="nl-BE" smtClean="0"/>
              <a:t>22</a:t>
            </a:fld>
            <a:endParaRPr lang="nl-BE"/>
          </a:p>
        </p:txBody>
      </p:sp>
    </p:spTree>
    <p:extLst>
      <p:ext uri="{BB962C8B-B14F-4D97-AF65-F5344CB8AC3E}">
        <p14:creationId xmlns:p14="http://schemas.microsoft.com/office/powerpoint/2010/main" val="2714071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BE" dirty="0" smtClean="0"/>
              <a:t>The</a:t>
            </a:r>
            <a:r>
              <a:rPr lang="nl-BE" baseline="0" dirty="0" smtClean="0"/>
              <a:t> most obvious one, it’s us, Ordina</a:t>
            </a:r>
          </a:p>
          <a:p>
            <a:r>
              <a:rPr lang="nl-BE" baseline="0" dirty="0" smtClean="0"/>
              <a:t>What matters to Ordina is size and price of the pizza.</a:t>
            </a:r>
          </a:p>
          <a:p>
            <a:r>
              <a:rPr lang="nl-BE" baseline="0" dirty="0" smtClean="0"/>
              <a:t>We’ll see why in a second.</a:t>
            </a:r>
          </a:p>
          <a:p>
            <a:endParaRPr lang="nl-BE" baseline="0" dirty="0" smtClean="0"/>
          </a:p>
          <a:p>
            <a:r>
              <a:rPr lang="nl-BE" baseline="0" dirty="0" smtClean="0"/>
              <a:t>Secondly we have an international guest.</a:t>
            </a:r>
            <a:endParaRPr lang="nl-BE" dirty="0"/>
          </a:p>
        </p:txBody>
      </p:sp>
      <p:sp>
        <p:nvSpPr>
          <p:cNvPr id="4" name="Slide Number Placeholder 3"/>
          <p:cNvSpPr>
            <a:spLocks noGrp="1"/>
          </p:cNvSpPr>
          <p:nvPr>
            <p:ph type="sldNum" sz="quarter" idx="10"/>
          </p:nvPr>
        </p:nvSpPr>
        <p:spPr/>
        <p:txBody>
          <a:bodyPr/>
          <a:lstStyle/>
          <a:p>
            <a:fld id="{3F2ED391-1328-4276-9512-ED5C568278B7}" type="slidenum">
              <a:rPr lang="nl-BE" smtClean="0"/>
              <a:t>3</a:t>
            </a:fld>
            <a:endParaRPr lang="nl-BE"/>
          </a:p>
        </p:txBody>
      </p:sp>
    </p:spTree>
    <p:extLst>
      <p:ext uri="{BB962C8B-B14F-4D97-AF65-F5344CB8AC3E}">
        <p14:creationId xmlns:p14="http://schemas.microsoft.com/office/powerpoint/2010/main" val="2699968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BE" dirty="0" smtClean="0"/>
              <a:t>We’ve got meat romney</a:t>
            </a:r>
            <a:r>
              <a:rPr lang="nl-BE" baseline="0" dirty="0" smtClean="0"/>
              <a:t> (or his IT team) using the API as well.</a:t>
            </a:r>
          </a:p>
          <a:p>
            <a:endParaRPr lang="nl-BE" baseline="0" dirty="0" smtClean="0"/>
          </a:p>
          <a:p>
            <a:r>
              <a:rPr lang="nl-BE" baseline="0" dirty="0" smtClean="0"/>
              <a:t>He absolutely needs to know, which pizzas have meat, a lot of meat.</a:t>
            </a:r>
          </a:p>
          <a:p>
            <a:endParaRPr lang="nl-BE" baseline="0" dirty="0" smtClean="0"/>
          </a:p>
          <a:p>
            <a:r>
              <a:rPr lang="nl-BE" baseline="0" dirty="0" smtClean="0"/>
              <a:t>Let’s see what that looks like as a whole.</a:t>
            </a:r>
            <a:endParaRPr lang="nl-BE" dirty="0"/>
          </a:p>
        </p:txBody>
      </p:sp>
      <p:sp>
        <p:nvSpPr>
          <p:cNvPr id="4" name="Slide Number Placeholder 3"/>
          <p:cNvSpPr>
            <a:spLocks noGrp="1"/>
          </p:cNvSpPr>
          <p:nvPr>
            <p:ph type="sldNum" sz="quarter" idx="10"/>
          </p:nvPr>
        </p:nvSpPr>
        <p:spPr/>
        <p:txBody>
          <a:bodyPr/>
          <a:lstStyle/>
          <a:p>
            <a:fld id="{3F2ED391-1328-4276-9512-ED5C568278B7}" type="slidenum">
              <a:rPr lang="nl-BE" smtClean="0"/>
              <a:t>4</a:t>
            </a:fld>
            <a:endParaRPr lang="nl-BE"/>
          </a:p>
        </p:txBody>
      </p:sp>
    </p:spTree>
    <p:extLst>
      <p:ext uri="{BB962C8B-B14F-4D97-AF65-F5344CB8AC3E}">
        <p14:creationId xmlns:p14="http://schemas.microsoft.com/office/powerpoint/2010/main" val="33490167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BE" dirty="0" smtClean="0"/>
              <a:t>Pretty straight forward, 3 consumers using the API provided</a:t>
            </a:r>
            <a:r>
              <a:rPr lang="nl-BE" baseline="0" dirty="0" smtClean="0"/>
              <a:t> by Queenslizepizza</a:t>
            </a:r>
          </a:p>
          <a:p>
            <a:endParaRPr lang="nl-BE" baseline="0" dirty="0" smtClean="0"/>
          </a:p>
          <a:p>
            <a:r>
              <a:rPr lang="nl-BE" baseline="0" dirty="0" smtClean="0"/>
              <a:t>Let’s get a bit more into Consumer driven contract and Pact then</a:t>
            </a:r>
            <a:endParaRPr lang="nl-BE" dirty="0"/>
          </a:p>
        </p:txBody>
      </p:sp>
      <p:sp>
        <p:nvSpPr>
          <p:cNvPr id="4" name="Slide Number Placeholder 3"/>
          <p:cNvSpPr>
            <a:spLocks noGrp="1"/>
          </p:cNvSpPr>
          <p:nvPr>
            <p:ph type="sldNum" sz="quarter" idx="10"/>
          </p:nvPr>
        </p:nvSpPr>
        <p:spPr/>
        <p:txBody>
          <a:bodyPr/>
          <a:lstStyle/>
          <a:p>
            <a:fld id="{3F2ED391-1328-4276-9512-ED5C568278B7}" type="slidenum">
              <a:rPr lang="nl-BE" smtClean="0"/>
              <a:t>5</a:t>
            </a:fld>
            <a:endParaRPr lang="nl-BE"/>
          </a:p>
        </p:txBody>
      </p:sp>
    </p:spTree>
    <p:extLst>
      <p:ext uri="{BB962C8B-B14F-4D97-AF65-F5344CB8AC3E}">
        <p14:creationId xmlns:p14="http://schemas.microsoft.com/office/powerpoint/2010/main" val="1750356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BE" dirty="0" smtClean="0"/>
              <a:t>So Meat Romney he’s only interested in the meatiest of pizzas</a:t>
            </a:r>
          </a:p>
          <a:p>
            <a:endParaRPr lang="nl-BE" dirty="0" smtClean="0"/>
          </a:p>
          <a:p>
            <a:r>
              <a:rPr lang="nl-BE" dirty="0" smtClean="0"/>
              <a:t>He doesn’t care about the price nor the caloric value or any of that other nonsensical pizza information.</a:t>
            </a:r>
          </a:p>
          <a:p>
            <a:endParaRPr lang="nl-BE" dirty="0" smtClean="0"/>
          </a:p>
          <a:p>
            <a:r>
              <a:rPr lang="nl-BE" dirty="0" smtClean="0"/>
              <a:t>He</a:t>
            </a:r>
            <a:r>
              <a:rPr lang="nl-BE" baseline="0" dirty="0" smtClean="0"/>
              <a:t> creates an integration test which in time will generate a pact file.</a:t>
            </a:r>
          </a:p>
          <a:p>
            <a:endParaRPr lang="nl-BE" baseline="0" dirty="0" smtClean="0"/>
          </a:p>
          <a:p>
            <a:r>
              <a:rPr lang="nl-BE" baseline="0" dirty="0" smtClean="0"/>
              <a:t>The pact file is the contract Meat has with QueenslizePizza</a:t>
            </a:r>
          </a:p>
          <a:p>
            <a:endParaRPr lang="nl-BE" dirty="0" smtClean="0"/>
          </a:p>
        </p:txBody>
      </p:sp>
      <p:sp>
        <p:nvSpPr>
          <p:cNvPr id="4" name="Slide Number Placeholder 3"/>
          <p:cNvSpPr>
            <a:spLocks noGrp="1"/>
          </p:cNvSpPr>
          <p:nvPr>
            <p:ph type="sldNum" sz="quarter" idx="10"/>
          </p:nvPr>
        </p:nvSpPr>
        <p:spPr/>
        <p:txBody>
          <a:bodyPr/>
          <a:lstStyle/>
          <a:p>
            <a:fld id="{3F2ED391-1328-4276-9512-ED5C568278B7}" type="slidenum">
              <a:rPr lang="nl-BE" smtClean="0"/>
              <a:t>6</a:t>
            </a:fld>
            <a:endParaRPr lang="nl-BE"/>
          </a:p>
        </p:txBody>
      </p:sp>
    </p:spTree>
    <p:extLst>
      <p:ext uri="{BB962C8B-B14F-4D97-AF65-F5344CB8AC3E}">
        <p14:creationId xmlns:p14="http://schemas.microsoft.com/office/powerpoint/2010/main" val="2197262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BE" dirty="0" smtClean="0"/>
              <a:t>Maarten</a:t>
            </a:r>
            <a:r>
              <a:rPr lang="nl-BE" baseline="0" dirty="0" smtClean="0"/>
              <a:t> and Wonne need information about the cost of the pizzas and their diameter so they can use it on a BU meeting slide.</a:t>
            </a:r>
          </a:p>
          <a:p>
            <a:endParaRPr lang="nl-BE" baseline="0" dirty="0" smtClean="0"/>
          </a:p>
          <a:p>
            <a:r>
              <a:rPr lang="nl-BE" baseline="0" dirty="0" smtClean="0"/>
              <a:t>Every client has now created the contract that contains the way they use the API,  including general structure, fields, types, ...</a:t>
            </a:r>
          </a:p>
          <a:p>
            <a:endParaRPr lang="nl-BE" baseline="0" dirty="0" smtClean="0"/>
          </a:p>
          <a:p>
            <a:endParaRPr lang="nl-BE" baseline="0" dirty="0" smtClean="0"/>
          </a:p>
          <a:p>
            <a:endParaRPr lang="nl-BE" dirty="0"/>
          </a:p>
        </p:txBody>
      </p:sp>
      <p:sp>
        <p:nvSpPr>
          <p:cNvPr id="4" name="Slide Number Placeholder 3"/>
          <p:cNvSpPr>
            <a:spLocks noGrp="1"/>
          </p:cNvSpPr>
          <p:nvPr>
            <p:ph type="sldNum" sz="quarter" idx="10"/>
          </p:nvPr>
        </p:nvSpPr>
        <p:spPr/>
        <p:txBody>
          <a:bodyPr/>
          <a:lstStyle/>
          <a:p>
            <a:fld id="{3F2ED391-1328-4276-9512-ED5C568278B7}" type="slidenum">
              <a:rPr lang="nl-BE" smtClean="0"/>
              <a:t>7</a:t>
            </a:fld>
            <a:endParaRPr lang="nl-BE"/>
          </a:p>
        </p:txBody>
      </p:sp>
    </p:spTree>
    <p:extLst>
      <p:ext uri="{BB962C8B-B14F-4D97-AF65-F5344CB8AC3E}">
        <p14:creationId xmlns:p14="http://schemas.microsoft.com/office/powerpoint/2010/main" val="2752104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BE" dirty="0" smtClean="0"/>
              <a:t>In comes pact</a:t>
            </a:r>
          </a:p>
          <a:p>
            <a:endParaRPr lang="nl-BE" dirty="0" smtClean="0"/>
          </a:p>
          <a:p>
            <a:r>
              <a:rPr lang="nl-BE" dirty="0" smtClean="0"/>
              <a:t>What Pact will do with those integration tests is transform the</a:t>
            </a:r>
            <a:r>
              <a:rPr lang="nl-BE" baseline="0" dirty="0" smtClean="0"/>
              <a:t> interactions between consumer and provider to a JSON file</a:t>
            </a:r>
          </a:p>
          <a:p>
            <a:endParaRPr lang="nl-BE" baseline="0" dirty="0" smtClean="0"/>
          </a:p>
          <a:p>
            <a:r>
              <a:rPr lang="nl-BE" baseline="0" dirty="0" smtClean="0"/>
              <a:t>This json file or pact-file will now be available for verification on the provider side.</a:t>
            </a:r>
          </a:p>
          <a:p>
            <a:endParaRPr lang="nl-BE" baseline="0" dirty="0" smtClean="0"/>
          </a:p>
          <a:p>
            <a:r>
              <a:rPr lang="nl-BE" baseline="0" dirty="0" smtClean="0"/>
              <a:t>They have to get them to Queenslize in some way.</a:t>
            </a:r>
          </a:p>
          <a:p>
            <a:endParaRPr lang="nl-B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l-BE" baseline="0" dirty="0" smtClean="0"/>
              <a:t>Thankfully there are plenty of ways</a:t>
            </a:r>
          </a:p>
        </p:txBody>
      </p:sp>
      <p:sp>
        <p:nvSpPr>
          <p:cNvPr id="4" name="Slide Number Placeholder 3"/>
          <p:cNvSpPr>
            <a:spLocks noGrp="1"/>
          </p:cNvSpPr>
          <p:nvPr>
            <p:ph type="sldNum" sz="quarter" idx="10"/>
          </p:nvPr>
        </p:nvSpPr>
        <p:spPr/>
        <p:txBody>
          <a:bodyPr/>
          <a:lstStyle/>
          <a:p>
            <a:fld id="{3F2ED391-1328-4276-9512-ED5C568278B7}" type="slidenum">
              <a:rPr lang="nl-BE" smtClean="0"/>
              <a:t>8</a:t>
            </a:fld>
            <a:endParaRPr lang="nl-BE"/>
          </a:p>
        </p:txBody>
      </p:sp>
    </p:spTree>
    <p:extLst>
      <p:ext uri="{BB962C8B-B14F-4D97-AF65-F5344CB8AC3E}">
        <p14:creationId xmlns:p14="http://schemas.microsoft.com/office/powerpoint/2010/main" val="4014939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BE" dirty="0" smtClean="0"/>
              <a:t>As</a:t>
            </a:r>
            <a:r>
              <a:rPr lang="nl-BE" baseline="0" dirty="0" smtClean="0"/>
              <a:t> it’s just a json file, the pact files can be commited into source control</a:t>
            </a:r>
          </a:p>
          <a:p>
            <a:r>
              <a:rPr lang="nl-BE" baseline="0" dirty="0" smtClean="0"/>
              <a:t>Published as a jar</a:t>
            </a:r>
          </a:p>
          <a:p>
            <a:r>
              <a:rPr lang="nl-BE" baseline="0" dirty="0" smtClean="0"/>
              <a:t>Copied on a USB stick and mailed to Queenslize, looking at you Meat Romney</a:t>
            </a:r>
          </a:p>
          <a:p>
            <a:r>
              <a:rPr lang="nl-BE" baseline="0" dirty="0" smtClean="0"/>
              <a:t>Or dropped in a FTP that Queenslize provided</a:t>
            </a:r>
          </a:p>
          <a:p>
            <a:endParaRPr lang="nl-BE" baseline="0" dirty="0" smtClean="0"/>
          </a:p>
          <a:p>
            <a:r>
              <a:rPr lang="nl-BE" baseline="0" dirty="0" smtClean="0"/>
              <a:t>Pact provides a Pact-broker that acts as an intermediate service to publish pacts and can also be used for providers to get the latest version of the pacts. That way they’re always up to date.</a:t>
            </a:r>
          </a:p>
          <a:p>
            <a:endParaRPr lang="nl-BE" baseline="0" dirty="0" smtClean="0"/>
          </a:p>
          <a:p>
            <a:r>
              <a:rPr lang="nl-BE" baseline="0" dirty="0" smtClean="0"/>
              <a:t>Is the provider able to verify all pact-files in its current state of our example??</a:t>
            </a:r>
          </a:p>
          <a:p>
            <a:endParaRPr lang="nl-BE" baseline="0" dirty="0" smtClean="0"/>
          </a:p>
          <a:p>
            <a:r>
              <a:rPr lang="nl-BE" baseline="0" smtClean="0"/>
              <a:t>*switch to running Queenslize API to give a general impression of what the actual API looks like*</a:t>
            </a:r>
            <a:endParaRPr lang="nl-BE" baseline="0" dirty="0" smtClean="0"/>
          </a:p>
        </p:txBody>
      </p:sp>
      <p:sp>
        <p:nvSpPr>
          <p:cNvPr id="4" name="Slide Number Placeholder 3"/>
          <p:cNvSpPr>
            <a:spLocks noGrp="1"/>
          </p:cNvSpPr>
          <p:nvPr>
            <p:ph type="sldNum" sz="quarter" idx="10"/>
          </p:nvPr>
        </p:nvSpPr>
        <p:spPr/>
        <p:txBody>
          <a:bodyPr/>
          <a:lstStyle/>
          <a:p>
            <a:fld id="{3F2ED391-1328-4276-9512-ED5C568278B7}" type="slidenum">
              <a:rPr lang="nl-BE" smtClean="0"/>
              <a:t>9</a:t>
            </a:fld>
            <a:endParaRPr lang="nl-BE"/>
          </a:p>
        </p:txBody>
      </p:sp>
    </p:spTree>
    <p:extLst>
      <p:ext uri="{BB962C8B-B14F-4D97-AF65-F5344CB8AC3E}">
        <p14:creationId xmlns:p14="http://schemas.microsoft.com/office/powerpoint/2010/main" val="310521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nl-BE"/>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nl-BE"/>
          </a:p>
        </p:txBody>
      </p:sp>
      <p:sp>
        <p:nvSpPr>
          <p:cNvPr id="4" name="Date Placeholder 3"/>
          <p:cNvSpPr>
            <a:spLocks noGrp="1"/>
          </p:cNvSpPr>
          <p:nvPr>
            <p:ph type="dt" sz="half" idx="10"/>
          </p:nvPr>
        </p:nvSpPr>
        <p:spPr/>
        <p:txBody>
          <a:bodyPr/>
          <a:lstStyle/>
          <a:p>
            <a:fld id="{DBB14759-D1C2-43D9-A3B9-0B7DE5C27E88}" type="datetimeFigureOut">
              <a:rPr lang="nl-BE" smtClean="0"/>
              <a:t>16/11/2017</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CF276088-CECC-4229-817A-4CA90EBDDE2C}" type="slidenum">
              <a:rPr lang="nl-BE" smtClean="0"/>
              <a:t>‹#›</a:t>
            </a:fld>
            <a:endParaRPr lang="nl-BE"/>
          </a:p>
        </p:txBody>
      </p:sp>
    </p:spTree>
    <p:extLst>
      <p:ext uri="{BB962C8B-B14F-4D97-AF65-F5344CB8AC3E}">
        <p14:creationId xmlns:p14="http://schemas.microsoft.com/office/powerpoint/2010/main" val="24958336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Date Placeholder 3"/>
          <p:cNvSpPr>
            <a:spLocks noGrp="1"/>
          </p:cNvSpPr>
          <p:nvPr>
            <p:ph type="dt" sz="half" idx="10"/>
          </p:nvPr>
        </p:nvSpPr>
        <p:spPr/>
        <p:txBody>
          <a:bodyPr/>
          <a:lstStyle/>
          <a:p>
            <a:fld id="{DBB14759-D1C2-43D9-A3B9-0B7DE5C27E88}" type="datetimeFigureOut">
              <a:rPr lang="nl-BE" smtClean="0"/>
              <a:t>16/11/2017</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CF276088-CECC-4229-817A-4CA90EBDDE2C}" type="slidenum">
              <a:rPr lang="nl-BE" smtClean="0"/>
              <a:t>‹#›</a:t>
            </a:fld>
            <a:endParaRPr lang="nl-BE"/>
          </a:p>
        </p:txBody>
      </p:sp>
    </p:spTree>
    <p:extLst>
      <p:ext uri="{BB962C8B-B14F-4D97-AF65-F5344CB8AC3E}">
        <p14:creationId xmlns:p14="http://schemas.microsoft.com/office/powerpoint/2010/main" val="2132198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smtClean="0"/>
              <a:t>Click to edit Master title style</a:t>
            </a:r>
            <a:endParaRPr lang="nl-BE"/>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Date Placeholder 3"/>
          <p:cNvSpPr>
            <a:spLocks noGrp="1"/>
          </p:cNvSpPr>
          <p:nvPr>
            <p:ph type="dt" sz="half" idx="10"/>
          </p:nvPr>
        </p:nvSpPr>
        <p:spPr/>
        <p:txBody>
          <a:bodyPr/>
          <a:lstStyle/>
          <a:p>
            <a:fld id="{DBB14759-D1C2-43D9-A3B9-0B7DE5C27E88}" type="datetimeFigureOut">
              <a:rPr lang="nl-BE" smtClean="0"/>
              <a:t>16/11/2017</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CF276088-CECC-4229-817A-4CA90EBDDE2C}" type="slidenum">
              <a:rPr lang="nl-BE" smtClean="0"/>
              <a:t>‹#›</a:t>
            </a:fld>
            <a:endParaRPr lang="nl-BE"/>
          </a:p>
        </p:txBody>
      </p:sp>
    </p:spTree>
    <p:extLst>
      <p:ext uri="{BB962C8B-B14F-4D97-AF65-F5344CB8AC3E}">
        <p14:creationId xmlns:p14="http://schemas.microsoft.com/office/powerpoint/2010/main" val="3049098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BE"/>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Date Placeholder 3"/>
          <p:cNvSpPr>
            <a:spLocks noGrp="1"/>
          </p:cNvSpPr>
          <p:nvPr>
            <p:ph type="dt" sz="half" idx="10"/>
          </p:nvPr>
        </p:nvSpPr>
        <p:spPr/>
        <p:txBody>
          <a:bodyPr/>
          <a:lstStyle/>
          <a:p>
            <a:fld id="{DBB14759-D1C2-43D9-A3B9-0B7DE5C27E88}" type="datetimeFigureOut">
              <a:rPr lang="nl-BE" smtClean="0"/>
              <a:t>16/11/2017</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CF276088-CECC-4229-817A-4CA90EBDDE2C}" type="slidenum">
              <a:rPr lang="nl-BE" smtClean="0"/>
              <a:t>‹#›</a:t>
            </a:fld>
            <a:endParaRPr lang="nl-BE"/>
          </a:p>
        </p:txBody>
      </p:sp>
    </p:spTree>
    <p:extLst>
      <p:ext uri="{BB962C8B-B14F-4D97-AF65-F5344CB8AC3E}">
        <p14:creationId xmlns:p14="http://schemas.microsoft.com/office/powerpoint/2010/main" val="37124806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7"/>
            <a:ext cx="7772400" cy="1021557"/>
          </a:xfrm>
        </p:spPr>
        <p:txBody>
          <a:bodyPr anchor="t"/>
          <a:lstStyle>
            <a:lvl1pPr algn="l">
              <a:defRPr sz="4000" b="1" cap="all"/>
            </a:lvl1pPr>
          </a:lstStyle>
          <a:p>
            <a:r>
              <a:rPr lang="en-US" smtClean="0"/>
              <a:t>Click to edit Master title style</a:t>
            </a:r>
            <a:endParaRPr lang="nl-BE"/>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B14759-D1C2-43D9-A3B9-0B7DE5C27E88}" type="datetimeFigureOut">
              <a:rPr lang="nl-BE" smtClean="0"/>
              <a:t>16/11/2017</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CF276088-CECC-4229-817A-4CA90EBDDE2C}" type="slidenum">
              <a:rPr lang="nl-BE" smtClean="0"/>
              <a:t>‹#›</a:t>
            </a:fld>
            <a:endParaRPr lang="nl-BE"/>
          </a:p>
        </p:txBody>
      </p:sp>
    </p:spTree>
    <p:extLst>
      <p:ext uri="{BB962C8B-B14F-4D97-AF65-F5344CB8AC3E}">
        <p14:creationId xmlns:p14="http://schemas.microsoft.com/office/powerpoint/2010/main" val="851463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BE"/>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5" name="Date Placeholder 4"/>
          <p:cNvSpPr>
            <a:spLocks noGrp="1"/>
          </p:cNvSpPr>
          <p:nvPr>
            <p:ph type="dt" sz="half" idx="10"/>
          </p:nvPr>
        </p:nvSpPr>
        <p:spPr/>
        <p:txBody>
          <a:bodyPr/>
          <a:lstStyle/>
          <a:p>
            <a:fld id="{DBB14759-D1C2-43D9-A3B9-0B7DE5C27E88}" type="datetimeFigureOut">
              <a:rPr lang="nl-BE" smtClean="0"/>
              <a:t>16/11/2017</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CF276088-CECC-4229-817A-4CA90EBDDE2C}" type="slidenum">
              <a:rPr lang="nl-BE" smtClean="0"/>
              <a:t>‹#›</a:t>
            </a:fld>
            <a:endParaRPr lang="nl-BE"/>
          </a:p>
        </p:txBody>
      </p:sp>
    </p:spTree>
    <p:extLst>
      <p:ext uri="{BB962C8B-B14F-4D97-AF65-F5344CB8AC3E}">
        <p14:creationId xmlns:p14="http://schemas.microsoft.com/office/powerpoint/2010/main" val="2339992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nl-BE"/>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5" name="Text Placeholder 4"/>
          <p:cNvSpPr>
            <a:spLocks noGrp="1"/>
          </p:cNvSpPr>
          <p:nvPr>
            <p:ph type="body" sz="quarter" idx="3"/>
          </p:nvPr>
        </p:nvSpPr>
        <p:spPr>
          <a:xfrm>
            <a:off x="4645029"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7" name="Date Placeholder 6"/>
          <p:cNvSpPr>
            <a:spLocks noGrp="1"/>
          </p:cNvSpPr>
          <p:nvPr>
            <p:ph type="dt" sz="half" idx="10"/>
          </p:nvPr>
        </p:nvSpPr>
        <p:spPr/>
        <p:txBody>
          <a:bodyPr/>
          <a:lstStyle/>
          <a:p>
            <a:fld id="{DBB14759-D1C2-43D9-A3B9-0B7DE5C27E88}" type="datetimeFigureOut">
              <a:rPr lang="nl-BE" smtClean="0"/>
              <a:t>16/11/2017</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CF276088-CECC-4229-817A-4CA90EBDDE2C}" type="slidenum">
              <a:rPr lang="nl-BE" smtClean="0"/>
              <a:t>‹#›</a:t>
            </a:fld>
            <a:endParaRPr lang="nl-BE"/>
          </a:p>
        </p:txBody>
      </p:sp>
    </p:spTree>
    <p:extLst>
      <p:ext uri="{BB962C8B-B14F-4D97-AF65-F5344CB8AC3E}">
        <p14:creationId xmlns:p14="http://schemas.microsoft.com/office/powerpoint/2010/main" val="1118797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BE"/>
          </a:p>
        </p:txBody>
      </p:sp>
      <p:sp>
        <p:nvSpPr>
          <p:cNvPr id="3" name="Date Placeholder 2"/>
          <p:cNvSpPr>
            <a:spLocks noGrp="1"/>
          </p:cNvSpPr>
          <p:nvPr>
            <p:ph type="dt" sz="half" idx="10"/>
          </p:nvPr>
        </p:nvSpPr>
        <p:spPr/>
        <p:txBody>
          <a:bodyPr/>
          <a:lstStyle/>
          <a:p>
            <a:fld id="{DBB14759-D1C2-43D9-A3B9-0B7DE5C27E88}" type="datetimeFigureOut">
              <a:rPr lang="nl-BE" smtClean="0"/>
              <a:t>16/11/2017</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CF276088-CECC-4229-817A-4CA90EBDDE2C}" type="slidenum">
              <a:rPr lang="nl-BE" smtClean="0"/>
              <a:t>‹#›</a:t>
            </a:fld>
            <a:endParaRPr lang="nl-BE"/>
          </a:p>
        </p:txBody>
      </p:sp>
    </p:spTree>
    <p:extLst>
      <p:ext uri="{BB962C8B-B14F-4D97-AF65-F5344CB8AC3E}">
        <p14:creationId xmlns:p14="http://schemas.microsoft.com/office/powerpoint/2010/main" val="26521524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B14759-D1C2-43D9-A3B9-0B7DE5C27E88}" type="datetimeFigureOut">
              <a:rPr lang="nl-BE" smtClean="0"/>
              <a:t>16/11/2017</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CF276088-CECC-4229-817A-4CA90EBDDE2C}" type="slidenum">
              <a:rPr lang="nl-BE" smtClean="0"/>
              <a:t>‹#›</a:t>
            </a:fld>
            <a:endParaRPr lang="nl-BE"/>
          </a:p>
        </p:txBody>
      </p:sp>
    </p:spTree>
    <p:extLst>
      <p:ext uri="{BB962C8B-B14F-4D97-AF65-F5344CB8AC3E}">
        <p14:creationId xmlns:p14="http://schemas.microsoft.com/office/powerpoint/2010/main" val="2822445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04787"/>
            <a:ext cx="3008313" cy="871538"/>
          </a:xfrm>
        </p:spPr>
        <p:txBody>
          <a:bodyPr anchor="b"/>
          <a:lstStyle>
            <a:lvl1pPr algn="l">
              <a:defRPr sz="2000" b="1"/>
            </a:lvl1pPr>
          </a:lstStyle>
          <a:p>
            <a:r>
              <a:rPr lang="en-US" smtClean="0"/>
              <a:t>Click to edit Master title style</a:t>
            </a:r>
            <a:endParaRPr lang="nl-BE"/>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Text Placeholder 3"/>
          <p:cNvSpPr>
            <a:spLocks noGrp="1"/>
          </p:cNvSpPr>
          <p:nvPr>
            <p:ph type="body" sz="half" idx="2"/>
          </p:nvPr>
        </p:nvSpPr>
        <p:spPr>
          <a:xfrm>
            <a:off x="457204"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B14759-D1C2-43D9-A3B9-0B7DE5C27E88}" type="datetimeFigureOut">
              <a:rPr lang="nl-BE" smtClean="0"/>
              <a:t>16/11/2017</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CF276088-CECC-4229-817A-4CA90EBDDE2C}" type="slidenum">
              <a:rPr lang="nl-BE" smtClean="0"/>
              <a:t>‹#›</a:t>
            </a:fld>
            <a:endParaRPr lang="nl-BE"/>
          </a:p>
        </p:txBody>
      </p:sp>
    </p:spTree>
    <p:extLst>
      <p:ext uri="{BB962C8B-B14F-4D97-AF65-F5344CB8AC3E}">
        <p14:creationId xmlns:p14="http://schemas.microsoft.com/office/powerpoint/2010/main" val="1485979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5"/>
          </a:xfrm>
        </p:spPr>
        <p:txBody>
          <a:bodyPr anchor="b"/>
          <a:lstStyle>
            <a:lvl1pPr algn="l">
              <a:defRPr sz="2000" b="1"/>
            </a:lvl1pPr>
          </a:lstStyle>
          <a:p>
            <a:r>
              <a:rPr lang="en-US" smtClean="0"/>
              <a:t>Click to edit Master title style</a:t>
            </a:r>
            <a:endParaRPr lang="nl-BE"/>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B14759-D1C2-43D9-A3B9-0B7DE5C27E88}" type="datetimeFigureOut">
              <a:rPr lang="nl-BE" smtClean="0"/>
              <a:t>16/11/2017</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CF276088-CECC-4229-817A-4CA90EBDDE2C}" type="slidenum">
              <a:rPr lang="nl-BE" smtClean="0"/>
              <a:t>‹#›</a:t>
            </a:fld>
            <a:endParaRPr lang="nl-BE"/>
          </a:p>
        </p:txBody>
      </p:sp>
    </p:spTree>
    <p:extLst>
      <p:ext uri="{BB962C8B-B14F-4D97-AF65-F5344CB8AC3E}">
        <p14:creationId xmlns:p14="http://schemas.microsoft.com/office/powerpoint/2010/main" val="5125493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nl-BE"/>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DBB14759-D1C2-43D9-A3B9-0B7DE5C27E88}" type="datetimeFigureOut">
              <a:rPr lang="nl-BE" smtClean="0"/>
              <a:t>16/11/2017</a:t>
            </a:fld>
            <a:endParaRPr lang="nl-BE"/>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F276088-CECC-4229-817A-4CA90EBDDE2C}" type="slidenum">
              <a:rPr lang="nl-BE" smtClean="0"/>
              <a:t>‹#›</a:t>
            </a:fld>
            <a:endParaRPr lang="nl-BE"/>
          </a:p>
        </p:txBody>
      </p:sp>
    </p:spTree>
    <p:extLst>
      <p:ext uri="{BB962C8B-B14F-4D97-AF65-F5344CB8AC3E}">
        <p14:creationId xmlns:p14="http://schemas.microsoft.com/office/powerpoint/2010/main" val="41675240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26.jpeg"/><Relationship Id="rId4" Type="http://schemas.openxmlformats.org/officeDocument/2006/relationships/image" Target="../media/image33.jpeg"/></Relationships>
</file>

<file path=ppt/slides/_rels/slide17.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3.jpeg"/><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3.jpe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3.jpe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aroun\Downloads\ThePac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545" y="0"/>
            <a:ext cx="9988602" cy="561858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3398" y="51470"/>
            <a:ext cx="9292717" cy="769441"/>
          </a:xfrm>
          <a:prstGeom prst="rect">
            <a:avLst/>
          </a:prstGeom>
          <a:noFill/>
        </p:spPr>
        <p:txBody>
          <a:bodyPr wrap="square" rtlCol="0">
            <a:spAutoFit/>
          </a:bodyPr>
          <a:lstStyle/>
          <a:p>
            <a:r>
              <a:rPr lang="nl-BE" sz="4400" dirty="0" smtClean="0">
                <a:solidFill>
                  <a:schemeClr val="bg1">
                    <a:lumMod val="95000"/>
                  </a:schemeClr>
                </a:solidFill>
              </a:rPr>
              <a:t>Consumer driven contract testing</a:t>
            </a:r>
          </a:p>
        </p:txBody>
      </p:sp>
      <p:sp>
        <p:nvSpPr>
          <p:cNvPr id="5" name="TextBox 4"/>
          <p:cNvSpPr txBox="1"/>
          <p:nvPr/>
        </p:nvSpPr>
        <p:spPr>
          <a:xfrm>
            <a:off x="47806" y="4083918"/>
            <a:ext cx="9292717" cy="769441"/>
          </a:xfrm>
          <a:prstGeom prst="rect">
            <a:avLst/>
          </a:prstGeom>
          <a:noFill/>
        </p:spPr>
        <p:txBody>
          <a:bodyPr wrap="square" rtlCol="0">
            <a:spAutoFit/>
          </a:bodyPr>
          <a:lstStyle/>
          <a:p>
            <a:r>
              <a:rPr lang="nl-BE" sz="4400" dirty="0" smtClean="0">
                <a:solidFill>
                  <a:schemeClr val="bg1">
                    <a:lumMod val="95000"/>
                  </a:schemeClr>
                </a:solidFill>
              </a:rPr>
              <a:t>With Pact</a:t>
            </a:r>
          </a:p>
        </p:txBody>
      </p:sp>
    </p:spTree>
    <p:extLst>
      <p:ext uri="{BB962C8B-B14F-4D97-AF65-F5344CB8AC3E}">
        <p14:creationId xmlns:p14="http://schemas.microsoft.com/office/powerpoint/2010/main" val="9619922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pic>
        <p:nvPicPr>
          <p:cNvPr id="4" name="Content Placeholder 5"/>
          <p:cNvPicPr>
            <a:picLocks noChangeAspect="1"/>
          </p:cNvPicPr>
          <p:nvPr/>
        </p:nvPicPr>
        <p:blipFill rotWithShape="1">
          <a:blip r:embed="rId3">
            <a:extLst>
              <a:ext uri="{28A0092B-C50C-407E-A947-70E740481C1C}">
                <a14:useLocalDpi xmlns:a14="http://schemas.microsoft.com/office/drawing/2010/main" val="0"/>
              </a:ext>
            </a:extLst>
          </a:blip>
          <a:srcRect r="37183"/>
          <a:stretch/>
        </p:blipFill>
        <p:spPr>
          <a:xfrm>
            <a:off x="1331640" y="267494"/>
            <a:ext cx="5760640" cy="4866509"/>
          </a:xfrm>
          <a:prstGeom prst="rect">
            <a:avLst/>
          </a:prstGeom>
        </p:spPr>
      </p:pic>
      <p:pic>
        <p:nvPicPr>
          <p:cNvPr id="8" name="Content Placeholder 7"/>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12790" y="771550"/>
            <a:ext cx="7763666" cy="2880320"/>
          </a:xfrm>
        </p:spPr>
      </p:pic>
    </p:spTree>
    <p:extLst>
      <p:ext uri="{BB962C8B-B14F-4D97-AF65-F5344CB8AC3E}">
        <p14:creationId xmlns:p14="http://schemas.microsoft.com/office/powerpoint/2010/main" val="410736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42138"/>
          <a:stretch/>
        </p:blipFill>
        <p:spPr>
          <a:xfrm>
            <a:off x="2987824" y="1779662"/>
            <a:ext cx="1584176" cy="1386154"/>
          </a:xfrm>
          <a:prstGeom prst="rect">
            <a:avLst/>
          </a:prstGeom>
        </p:spPr>
      </p:pic>
      <p:pic>
        <p:nvPicPr>
          <p:cNvPr id="5" name="Content Placeholder 5"/>
          <p:cNvPicPr>
            <a:picLocks noChangeAspect="1"/>
          </p:cNvPicPr>
          <p:nvPr/>
        </p:nvPicPr>
        <p:blipFill rotWithShape="1">
          <a:blip r:embed="rId4" cstate="print">
            <a:extLst>
              <a:ext uri="{28A0092B-C50C-407E-A947-70E740481C1C}">
                <a14:useLocalDpi xmlns:a14="http://schemas.microsoft.com/office/drawing/2010/main" val="0"/>
              </a:ext>
            </a:extLst>
          </a:blip>
          <a:srcRect t="20539"/>
          <a:stretch/>
        </p:blipFill>
        <p:spPr>
          <a:xfrm>
            <a:off x="899592" y="3165817"/>
            <a:ext cx="7586030" cy="997376"/>
          </a:xfrm>
          <a:prstGeom prst="rect">
            <a:avLst/>
          </a:prstGeom>
        </p:spPr>
      </p:pic>
      <p:pic>
        <p:nvPicPr>
          <p:cNvPr id="6" name="Content Placeholder 5"/>
          <p:cNvPicPr>
            <a:picLocks noChangeAspect="1"/>
          </p:cNvPicPr>
          <p:nvPr/>
        </p:nvPicPr>
        <p:blipFill rotWithShape="1">
          <a:blip r:embed="rId4" cstate="print">
            <a:extLst>
              <a:ext uri="{28A0092B-C50C-407E-A947-70E740481C1C}">
                <a14:useLocalDpi xmlns:a14="http://schemas.microsoft.com/office/drawing/2010/main" val="0"/>
              </a:ext>
            </a:extLst>
          </a:blip>
          <a:srcRect r="70848"/>
          <a:stretch/>
        </p:blipFill>
        <p:spPr>
          <a:xfrm>
            <a:off x="898516" y="2918056"/>
            <a:ext cx="2211492" cy="1255173"/>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24941"/>
          <a:stretch/>
        </p:blipFill>
        <p:spPr>
          <a:xfrm>
            <a:off x="4572000" y="1851670"/>
            <a:ext cx="1872208" cy="1314146"/>
          </a:xfrm>
          <a:prstGeom prst="rect">
            <a:avLst/>
          </a:prstGeom>
        </p:spPr>
      </p:pic>
      <p:pic>
        <p:nvPicPr>
          <p:cNvPr id="8" name="Content Placeholder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2148" y="2472739"/>
            <a:ext cx="1942187" cy="830335"/>
          </a:xfrm>
          <a:prstGeom prst="rect">
            <a:avLst/>
          </a:prstGeom>
        </p:spPr>
      </p:pic>
      <p:pic>
        <p:nvPicPr>
          <p:cNvPr id="9" name="Content Placeholder 7"/>
          <p:cNvPicPr>
            <a:picLocks noGrp="1" noChangeAspect="1"/>
          </p:cNvPicPr>
          <p:nvPr>
            <p:ph idx="1"/>
          </p:nvPr>
        </p:nvPicPr>
        <p:blipFill>
          <a:blip r:embed="rId7" cstate="print">
            <a:extLst>
              <a:ext uri="{28A0092B-C50C-407E-A947-70E740481C1C}">
                <a14:useLocalDpi xmlns:a14="http://schemas.microsoft.com/office/drawing/2010/main" val="0"/>
              </a:ext>
            </a:extLst>
          </a:blip>
          <a:stretch>
            <a:fillRect/>
          </a:stretch>
        </p:blipFill>
        <p:spPr>
          <a:xfrm>
            <a:off x="2689837" y="2508743"/>
            <a:ext cx="1918219" cy="828148"/>
          </a:xfrm>
          <a:prstGeom prst="rect">
            <a:avLst/>
          </a:prstGeom>
        </p:spPr>
      </p:pic>
      <p:pic>
        <p:nvPicPr>
          <p:cNvPr id="10" name="Content Placeholder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0167" y="1347614"/>
            <a:ext cx="7763666" cy="2861319"/>
          </a:xfrm>
          <a:prstGeom prst="rect">
            <a:avLst/>
          </a:prstGeom>
        </p:spPr>
      </p:pic>
    </p:spTree>
    <p:extLst>
      <p:ext uri="{BB962C8B-B14F-4D97-AF65-F5344CB8AC3E}">
        <p14:creationId xmlns:p14="http://schemas.microsoft.com/office/powerpoint/2010/main" val="1363597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90"/>
                                          </p:val>
                                        </p:tav>
                                        <p:tav tm="100000">
                                          <p:val>
                                            <p:fltVal val="0"/>
                                          </p:val>
                                        </p:tav>
                                      </p:tavLst>
                                    </p:anim>
                                    <p:animEffect transition="in" filter="fade">
                                      <p:cBhvr>
                                        <p:cTn id="10" dur="500"/>
                                        <p:tgtEl>
                                          <p:spTgt spid="9"/>
                                        </p:tgtEl>
                                      </p:cBhvr>
                                    </p:animEffect>
                                  </p:childTnLst>
                                </p:cTn>
                              </p:par>
                              <p:par>
                                <p:cTn id="11" presetID="3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 calcmode="lin" valueType="num">
                                      <p:cBhvr>
                                        <p:cTn id="15" dur="500" fill="hold"/>
                                        <p:tgtEl>
                                          <p:spTgt spid="8"/>
                                        </p:tgtEl>
                                        <p:attrNameLst>
                                          <p:attrName>style.rotation</p:attrName>
                                        </p:attrNameLst>
                                      </p:cBhvr>
                                      <p:tavLst>
                                        <p:tav tm="0">
                                          <p:val>
                                            <p:fltVal val="90"/>
                                          </p:val>
                                        </p:tav>
                                        <p:tav tm="100000">
                                          <p:val>
                                            <p:fltVal val="0"/>
                                          </p:val>
                                        </p:tav>
                                      </p:tavLst>
                                    </p:anim>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par>
                                <p:cTn id="25" presetID="3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1000" fill="hold"/>
                                        <p:tgtEl>
                                          <p:spTgt spid="10"/>
                                        </p:tgtEl>
                                        <p:attrNameLst>
                                          <p:attrName>ppt_w</p:attrName>
                                        </p:attrNameLst>
                                      </p:cBhvr>
                                      <p:tavLst>
                                        <p:tav tm="0">
                                          <p:val>
                                            <p:fltVal val="0"/>
                                          </p:val>
                                        </p:tav>
                                        <p:tav tm="100000">
                                          <p:val>
                                            <p:strVal val="#ppt_w"/>
                                          </p:val>
                                        </p:tav>
                                      </p:tavLst>
                                    </p:anim>
                                    <p:anim calcmode="lin" valueType="num">
                                      <p:cBhvr>
                                        <p:cTn id="28" dur="1000" fill="hold"/>
                                        <p:tgtEl>
                                          <p:spTgt spid="10"/>
                                        </p:tgtEl>
                                        <p:attrNameLst>
                                          <p:attrName>ppt_h</p:attrName>
                                        </p:attrNameLst>
                                      </p:cBhvr>
                                      <p:tavLst>
                                        <p:tav tm="0">
                                          <p:val>
                                            <p:fltVal val="0"/>
                                          </p:val>
                                        </p:tav>
                                        <p:tav tm="100000">
                                          <p:val>
                                            <p:strVal val="#ppt_h"/>
                                          </p:val>
                                        </p:tav>
                                      </p:tavLst>
                                    </p:anim>
                                    <p:anim calcmode="lin" valueType="num">
                                      <p:cBhvr>
                                        <p:cTn id="29" dur="1000" fill="hold"/>
                                        <p:tgtEl>
                                          <p:spTgt spid="10"/>
                                        </p:tgtEl>
                                        <p:attrNameLst>
                                          <p:attrName>style.rotation</p:attrName>
                                        </p:attrNameLst>
                                      </p:cBhvr>
                                      <p:tavLst>
                                        <p:tav tm="0">
                                          <p:val>
                                            <p:fltVal val="90"/>
                                          </p:val>
                                        </p:tav>
                                        <p:tav tm="100000">
                                          <p:val>
                                            <p:fltVal val="0"/>
                                          </p:val>
                                        </p:tav>
                                      </p:tavLst>
                                    </p:anim>
                                    <p:animEffect transition="in" filter="fade">
                                      <p:cBhvr>
                                        <p:cTn id="3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8011" y="-33729"/>
            <a:ext cx="6206155" cy="5181123"/>
          </a:xfrm>
        </p:spPr>
      </p:pic>
      <p:sp>
        <p:nvSpPr>
          <p:cNvPr id="11" name="TextBox 10"/>
          <p:cNvSpPr txBox="1"/>
          <p:nvPr/>
        </p:nvSpPr>
        <p:spPr>
          <a:xfrm>
            <a:off x="6444208" y="1113589"/>
            <a:ext cx="2520280" cy="3139321"/>
          </a:xfrm>
          <a:prstGeom prst="rect">
            <a:avLst/>
          </a:prstGeom>
          <a:noFill/>
        </p:spPr>
        <p:txBody>
          <a:bodyPr wrap="square" rtlCol="0">
            <a:spAutoFit/>
          </a:bodyPr>
          <a:lstStyle/>
          <a:p>
            <a:pPr marL="285750" indent="-285750">
              <a:buBlip>
                <a:blip r:embed="rId4"/>
              </a:buBlip>
            </a:pPr>
            <a:r>
              <a:rPr lang="nl-BE" dirty="0" smtClean="0">
                <a:latin typeface="Verdana" pitchFamily="34" charset="0"/>
                <a:ea typeface="Verdana" pitchFamily="34" charset="0"/>
                <a:cs typeface="Verdana" pitchFamily="34" charset="0"/>
              </a:rPr>
              <a:t>Ann Hannah</a:t>
            </a:r>
          </a:p>
          <a:p>
            <a:pPr marL="285750" indent="-285750">
              <a:buBlip>
                <a:blip r:embed="rId5"/>
              </a:buBlip>
            </a:pPr>
            <a:r>
              <a:rPr lang="nl-BE" dirty="0" smtClean="0">
                <a:latin typeface="Verdana" pitchFamily="34" charset="0"/>
                <a:ea typeface="Verdana" pitchFamily="34" charset="0"/>
                <a:cs typeface="Verdana" pitchFamily="34" charset="0"/>
              </a:rPr>
              <a:t>New client</a:t>
            </a:r>
          </a:p>
          <a:p>
            <a:pPr marL="285750" indent="-285750">
              <a:buBlip>
                <a:blip r:embed="rId5"/>
              </a:buBlip>
            </a:pPr>
            <a:r>
              <a:rPr lang="nl-BE" dirty="0" smtClean="0">
                <a:latin typeface="Verdana" pitchFamily="34" charset="0"/>
                <a:ea typeface="Verdana" pitchFamily="34" charset="0"/>
                <a:cs typeface="Verdana" pitchFamily="34" charset="0"/>
              </a:rPr>
              <a:t>Pineapple</a:t>
            </a:r>
          </a:p>
          <a:p>
            <a:endParaRPr lang="nl-BE" dirty="0" smtClean="0">
              <a:latin typeface="Verdana" pitchFamily="34" charset="0"/>
              <a:ea typeface="Verdana" pitchFamily="34" charset="0"/>
              <a:cs typeface="Verdana" pitchFamily="34" charset="0"/>
            </a:endParaRPr>
          </a:p>
          <a:p>
            <a:endParaRPr lang="nl-BE" dirty="0">
              <a:latin typeface="Verdana" pitchFamily="34" charset="0"/>
              <a:ea typeface="Verdana" pitchFamily="34" charset="0"/>
              <a:cs typeface="Verdana" pitchFamily="34" charset="0"/>
            </a:endParaRPr>
          </a:p>
          <a:p>
            <a:endParaRPr lang="nl-BE" dirty="0" smtClean="0">
              <a:latin typeface="Verdana" pitchFamily="34" charset="0"/>
              <a:ea typeface="Verdana" pitchFamily="34" charset="0"/>
              <a:cs typeface="Verdana" pitchFamily="34" charset="0"/>
            </a:endParaRPr>
          </a:p>
          <a:p>
            <a:endParaRPr lang="nl-BE" dirty="0">
              <a:latin typeface="Verdana" pitchFamily="34" charset="0"/>
              <a:ea typeface="Verdana" pitchFamily="34" charset="0"/>
              <a:cs typeface="Verdana" pitchFamily="34" charset="0"/>
            </a:endParaRPr>
          </a:p>
          <a:p>
            <a:endParaRPr lang="nl-BE" dirty="0" smtClean="0">
              <a:latin typeface="Verdana" pitchFamily="34" charset="0"/>
              <a:ea typeface="Verdana" pitchFamily="34" charset="0"/>
              <a:cs typeface="Verdana" pitchFamily="34" charset="0"/>
            </a:endParaRPr>
          </a:p>
          <a:p>
            <a:endParaRPr lang="nl-BE" dirty="0">
              <a:latin typeface="Verdana" pitchFamily="34" charset="0"/>
              <a:ea typeface="Verdana" pitchFamily="34" charset="0"/>
              <a:cs typeface="Verdana" pitchFamily="34" charset="0"/>
            </a:endParaRPr>
          </a:p>
          <a:p>
            <a:endParaRPr lang="nl-BE" dirty="0" smtClean="0">
              <a:latin typeface="Verdana" pitchFamily="34" charset="0"/>
              <a:ea typeface="Verdana" pitchFamily="34" charset="0"/>
              <a:cs typeface="Verdana" pitchFamily="34" charset="0"/>
            </a:endParaRPr>
          </a:p>
          <a:p>
            <a:r>
              <a:rPr lang="nl-BE" dirty="0" smtClean="0">
                <a:latin typeface="Verdana" pitchFamily="34" charset="0"/>
                <a:ea typeface="Verdana" pitchFamily="34" charset="0"/>
                <a:cs typeface="Verdana" pitchFamily="34" charset="0"/>
                <a:sym typeface="Wingdings" pitchFamily="2" charset="2"/>
              </a:rPr>
              <a:t></a:t>
            </a:r>
            <a:r>
              <a:rPr lang="nl-BE" dirty="0" smtClean="0">
                <a:latin typeface="Verdana" pitchFamily="34" charset="0"/>
                <a:ea typeface="Verdana" pitchFamily="34" charset="0"/>
                <a:cs typeface="Verdana" pitchFamily="34" charset="0"/>
              </a:rPr>
              <a:t>To the backlog !</a:t>
            </a:r>
            <a:endParaRPr lang="nl-BE" dirty="0">
              <a:latin typeface="Verdana" pitchFamily="34" charset="0"/>
              <a:ea typeface="Verdana" pitchFamily="34" charset="0"/>
              <a:cs typeface="Verdana" pitchFamily="34" charset="0"/>
            </a:endParaRPr>
          </a:p>
        </p:txBody>
      </p:sp>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9922097">
            <a:off x="-69033" y="1542007"/>
            <a:ext cx="6090766" cy="2299265"/>
          </a:xfrm>
          <a:prstGeom prst="rect">
            <a:avLst/>
          </a:prstGeom>
        </p:spPr>
      </p:pic>
    </p:spTree>
    <p:extLst>
      <p:ext uri="{BB962C8B-B14F-4D97-AF65-F5344CB8AC3E}">
        <p14:creationId xmlns:p14="http://schemas.microsoft.com/office/powerpoint/2010/main" val="3784332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1000" fill="hold"/>
                                        <p:tgtEl>
                                          <p:spTgt spid="12"/>
                                        </p:tgtEl>
                                        <p:attrNameLst>
                                          <p:attrName>ppt_w</p:attrName>
                                        </p:attrNameLst>
                                      </p:cBhvr>
                                      <p:tavLst>
                                        <p:tav tm="0">
                                          <p:val>
                                            <p:fltVal val="0"/>
                                          </p:val>
                                        </p:tav>
                                        <p:tav tm="100000">
                                          <p:val>
                                            <p:strVal val="#ppt_w"/>
                                          </p:val>
                                        </p:tav>
                                      </p:tavLst>
                                    </p:anim>
                                    <p:anim calcmode="lin" valueType="num">
                                      <p:cBhvr>
                                        <p:cTn id="20" dur="1000" fill="hold"/>
                                        <p:tgtEl>
                                          <p:spTgt spid="12"/>
                                        </p:tgtEl>
                                        <p:attrNameLst>
                                          <p:attrName>ppt_h</p:attrName>
                                        </p:attrNameLst>
                                      </p:cBhvr>
                                      <p:tavLst>
                                        <p:tav tm="0">
                                          <p:val>
                                            <p:fltVal val="0"/>
                                          </p:val>
                                        </p:tav>
                                        <p:tav tm="100000">
                                          <p:val>
                                            <p:strVal val="#ppt_h"/>
                                          </p:val>
                                        </p:tav>
                                      </p:tavLst>
                                    </p:anim>
                                    <p:anim calcmode="lin" valueType="num">
                                      <p:cBhvr>
                                        <p:cTn id="21" dur="1000" fill="hold"/>
                                        <p:tgtEl>
                                          <p:spTgt spid="12"/>
                                        </p:tgtEl>
                                        <p:attrNameLst>
                                          <p:attrName>style.rotation</p:attrName>
                                        </p:attrNameLst>
                                      </p:cBhvr>
                                      <p:tavLst>
                                        <p:tav tm="0">
                                          <p:val>
                                            <p:fltVal val="90"/>
                                          </p:val>
                                        </p:tav>
                                        <p:tav tm="100000">
                                          <p:val>
                                            <p:fltVal val="0"/>
                                          </p:val>
                                        </p:tav>
                                      </p:tavLst>
                                    </p:anim>
                                    <p:animEffect transition="in" filter="fade">
                                      <p:cBhvr>
                                        <p:cTn id="22" dur="10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sp>
        <p:nvSpPr>
          <p:cNvPr id="3" name="Content Placeholder 2"/>
          <p:cNvSpPr>
            <a:spLocks noGrp="1"/>
          </p:cNvSpPr>
          <p:nvPr>
            <p:ph idx="1"/>
          </p:nvPr>
        </p:nvSpPr>
        <p:spPr>
          <a:xfrm>
            <a:off x="827584" y="1923679"/>
            <a:ext cx="8229600" cy="3394472"/>
          </a:xfrm>
        </p:spPr>
        <p:txBody>
          <a:bodyPr>
            <a:normAutofit fontScale="70000" lnSpcReduction="20000"/>
          </a:bodyPr>
          <a:lstStyle/>
          <a:p>
            <a:pPr marL="0" indent="0">
              <a:buNone/>
            </a:pPr>
            <a:r>
              <a:rPr lang="nl-BE" sz="25000" b="1" dirty="0" smtClean="0">
                <a:latin typeface="Consolas" pitchFamily="49" charset="0"/>
                <a:ea typeface="Verdana" pitchFamily="34" charset="0"/>
                <a:cs typeface="Consolas" pitchFamily="49" charset="0"/>
              </a:rPr>
              <a:t>€ != $</a:t>
            </a:r>
            <a:endParaRPr lang="nl-BE" sz="25000" b="1" dirty="0">
              <a:latin typeface="Consolas" pitchFamily="49" charset="0"/>
              <a:ea typeface="Verdana" pitchFamily="34" charset="0"/>
              <a:cs typeface="Consolas" pitchFamily="49" charset="0"/>
            </a:endParaRPr>
          </a:p>
        </p:txBody>
      </p:sp>
    </p:spTree>
    <p:extLst>
      <p:ext uri="{BB962C8B-B14F-4D97-AF65-F5344CB8AC3E}">
        <p14:creationId xmlns:p14="http://schemas.microsoft.com/office/powerpoint/2010/main" val="33210492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9383" y="-127907"/>
            <a:ext cx="10832730" cy="5345952"/>
          </a:xfrm>
        </p:spPr>
      </p:pic>
    </p:spTree>
    <p:extLst>
      <p:ext uri="{BB962C8B-B14F-4D97-AF65-F5344CB8AC3E}">
        <p14:creationId xmlns:p14="http://schemas.microsoft.com/office/powerpoint/2010/main" val="14230124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pic>
        <p:nvPicPr>
          <p:cNvPr id="4" name="Content Placeholder 5"/>
          <p:cNvPicPr>
            <a:picLocks noChangeAspect="1"/>
          </p:cNvPicPr>
          <p:nvPr/>
        </p:nvPicPr>
        <p:blipFill rotWithShape="1">
          <a:blip r:embed="rId3">
            <a:extLst>
              <a:ext uri="{28A0092B-C50C-407E-A947-70E740481C1C}">
                <a14:useLocalDpi xmlns:a14="http://schemas.microsoft.com/office/drawing/2010/main" val="0"/>
              </a:ext>
            </a:extLst>
          </a:blip>
          <a:srcRect r="37183"/>
          <a:stretch/>
        </p:blipFill>
        <p:spPr>
          <a:xfrm>
            <a:off x="1331640" y="339502"/>
            <a:ext cx="5760640" cy="4794501"/>
          </a:xfrm>
          <a:prstGeom prst="rect">
            <a:avLst/>
          </a:prstGeom>
        </p:spPr>
      </p:pic>
      <p:pic>
        <p:nvPicPr>
          <p:cNvPr id="8" name="Content Placeholder 7"/>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12790" y="699542"/>
            <a:ext cx="7763666" cy="2952328"/>
          </a:xfrm>
        </p:spPr>
      </p:pic>
    </p:spTree>
    <p:extLst>
      <p:ext uri="{BB962C8B-B14F-4D97-AF65-F5344CB8AC3E}">
        <p14:creationId xmlns:p14="http://schemas.microsoft.com/office/powerpoint/2010/main" val="92663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42138"/>
          <a:stretch/>
        </p:blipFill>
        <p:spPr>
          <a:xfrm>
            <a:off x="2400139" y="1658026"/>
            <a:ext cx="1584176" cy="1395399"/>
          </a:xfrm>
          <a:prstGeom prst="rect">
            <a:avLst/>
          </a:prstGeom>
        </p:spPr>
      </p:pic>
      <p:pic>
        <p:nvPicPr>
          <p:cNvPr id="7" name="Content Placeholder 5"/>
          <p:cNvPicPr>
            <a:picLocks noChangeAspect="1"/>
          </p:cNvPicPr>
          <p:nvPr/>
        </p:nvPicPr>
        <p:blipFill rotWithShape="1">
          <a:blip r:embed="rId5" cstate="print">
            <a:extLst>
              <a:ext uri="{28A0092B-C50C-407E-A947-70E740481C1C}">
                <a14:useLocalDpi xmlns:a14="http://schemas.microsoft.com/office/drawing/2010/main" val="0"/>
              </a:ext>
            </a:extLst>
          </a:blip>
          <a:srcRect t="20539"/>
          <a:stretch/>
        </p:blipFill>
        <p:spPr>
          <a:xfrm>
            <a:off x="311907" y="3053426"/>
            <a:ext cx="7586030" cy="997376"/>
          </a:xfrm>
          <a:prstGeom prst="rect">
            <a:avLst/>
          </a:prstGeom>
        </p:spPr>
      </p:pic>
      <p:pic>
        <p:nvPicPr>
          <p:cNvPr id="8" name="Content Placeholder 5"/>
          <p:cNvPicPr>
            <a:picLocks noChangeAspect="1"/>
          </p:cNvPicPr>
          <p:nvPr/>
        </p:nvPicPr>
        <p:blipFill rotWithShape="1">
          <a:blip r:embed="rId5" cstate="print">
            <a:extLst>
              <a:ext uri="{28A0092B-C50C-407E-A947-70E740481C1C}">
                <a14:useLocalDpi xmlns:a14="http://schemas.microsoft.com/office/drawing/2010/main" val="0"/>
              </a:ext>
            </a:extLst>
          </a:blip>
          <a:srcRect r="70848"/>
          <a:stretch/>
        </p:blipFill>
        <p:spPr>
          <a:xfrm>
            <a:off x="311907" y="2795629"/>
            <a:ext cx="2211492" cy="1255173"/>
          </a:xfrm>
          <a:prstGeom prst="rect">
            <a:avLst/>
          </a:prstGeom>
        </p:spPr>
      </p:pic>
      <p:pic>
        <p:nvPicPr>
          <p:cNvPr id="9" name="Picture 8"/>
          <p:cNvPicPr>
            <a:picLocks noChangeAspect="1"/>
          </p:cNvPicPr>
          <p:nvPr/>
        </p:nvPicPr>
        <p:blipFill rotWithShape="1">
          <a:blip r:embed="rId6" cstate="print">
            <a:extLst>
              <a:ext uri="{28A0092B-C50C-407E-A947-70E740481C1C}">
                <a14:useLocalDpi xmlns:a14="http://schemas.microsoft.com/office/drawing/2010/main" val="0"/>
              </a:ext>
            </a:extLst>
          </a:blip>
          <a:srcRect l="24941"/>
          <a:stretch/>
        </p:blipFill>
        <p:spPr>
          <a:xfrm>
            <a:off x="3984315" y="1730034"/>
            <a:ext cx="1872208" cy="1323390"/>
          </a:xfrm>
          <a:prstGeom prst="rect">
            <a:avLst/>
          </a:prstGeom>
        </p:spPr>
      </p:pic>
      <p:pic>
        <p:nvPicPr>
          <p:cNvPr id="5" name="Content Placeholder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520" y="0"/>
            <a:ext cx="8856984" cy="4322874"/>
          </a:xfrm>
          <a:prstGeom prst="rect">
            <a:avLst/>
          </a:prstGeom>
        </p:spPr>
      </p:pic>
    </p:spTree>
    <p:extLst>
      <p:ext uri="{BB962C8B-B14F-4D97-AF65-F5344CB8AC3E}">
        <p14:creationId xmlns:p14="http://schemas.microsoft.com/office/powerpoint/2010/main" val="4044034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subTnLst>
                                    <p:audio>
                                      <p:cMediaNode>
                                        <p:cTn display="0" masterRel="sameClick">
                                          <p:stCondLst>
                                            <p:cond evt="begin" delay="0">
                                              <p:tn val="5"/>
                                            </p:cond>
                                          </p:stCondLst>
                                          <p:endCondLst>
                                            <p:cond evt="onStopAudio" delay="0">
                                              <p:tgtEl>
                                                <p:sldTgt/>
                                              </p:tgtEl>
                                            </p:cond>
                                          </p:endCondLst>
                                        </p:cTn>
                                        <p:tgtEl>
                                          <p:sndTgt r:embed="rId3" name="denied.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2696" y="1"/>
            <a:ext cx="12361217" cy="5211886"/>
          </a:xfrm>
        </p:spPr>
      </p:pic>
    </p:spTree>
    <p:extLst>
      <p:ext uri="{BB962C8B-B14F-4D97-AF65-F5344CB8AC3E}">
        <p14:creationId xmlns:p14="http://schemas.microsoft.com/office/powerpoint/2010/main" val="21793578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4" y="-37622"/>
            <a:ext cx="6206155" cy="5181123"/>
          </a:xfrm>
          <a:prstGeom prst="rect">
            <a:avLst/>
          </a:prstGeom>
        </p:spPr>
      </p:pic>
      <p:pic>
        <p:nvPicPr>
          <p:cNvPr id="5" name="Content Placeholder 7"/>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24717" y="771550"/>
            <a:ext cx="7620000" cy="2938366"/>
          </a:xfrm>
        </p:spPr>
      </p:pic>
    </p:spTree>
    <p:extLst>
      <p:ext uri="{BB962C8B-B14F-4D97-AF65-F5344CB8AC3E}">
        <p14:creationId xmlns:p14="http://schemas.microsoft.com/office/powerpoint/2010/main" val="3373948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Consumer driven contract testing</a:t>
            </a:r>
            <a:endParaRPr lang="nl-BE" dirty="0"/>
          </a:p>
        </p:txBody>
      </p:sp>
      <p:sp>
        <p:nvSpPr>
          <p:cNvPr id="3" name="Content Placeholder 2"/>
          <p:cNvSpPr>
            <a:spLocks noGrp="1"/>
          </p:cNvSpPr>
          <p:nvPr>
            <p:ph idx="1"/>
          </p:nvPr>
        </p:nvSpPr>
        <p:spPr/>
        <p:txBody>
          <a:bodyPr/>
          <a:lstStyle/>
          <a:p>
            <a:r>
              <a:rPr lang="nl-BE" dirty="0" smtClean="0"/>
              <a:t>Layer of comfort</a:t>
            </a:r>
          </a:p>
          <a:p>
            <a:r>
              <a:rPr lang="nl-BE" dirty="0" smtClean="0"/>
              <a:t>Usage, how, which endpoints, ...</a:t>
            </a:r>
          </a:p>
          <a:p>
            <a:r>
              <a:rPr lang="nl-BE" dirty="0" smtClean="0"/>
              <a:t>Great for µServices</a:t>
            </a:r>
          </a:p>
          <a:p>
            <a:pPr lvl="1"/>
            <a:r>
              <a:rPr lang="nl-BE" dirty="0" smtClean="0"/>
              <a:t>Pacts are usually small</a:t>
            </a:r>
          </a:p>
          <a:p>
            <a:pPr lvl="1"/>
            <a:r>
              <a:rPr lang="nl-BE" dirty="0" smtClean="0"/>
              <a:t>Lots of back and forth internally</a:t>
            </a:r>
          </a:p>
          <a:p>
            <a:r>
              <a:rPr lang="nl-BE" dirty="0" smtClean="0"/>
              <a:t>Best if communication lines are short</a:t>
            </a:r>
          </a:p>
        </p:txBody>
      </p:sp>
    </p:spTree>
    <p:extLst>
      <p:ext uri="{BB962C8B-B14F-4D97-AF65-F5344CB8AC3E}">
        <p14:creationId xmlns:p14="http://schemas.microsoft.com/office/powerpoint/2010/main" val="22551129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340768" y="-524594"/>
            <a:ext cx="11677143" cy="5668095"/>
          </a:xfr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178" t="-3185" r="178" b="3185"/>
          <a:stretch/>
        </p:blipFill>
        <p:spPr>
          <a:xfrm>
            <a:off x="-5509120" y="2787774"/>
            <a:ext cx="20955466" cy="79191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4944" y="3579687"/>
            <a:ext cx="17930729" cy="720255"/>
          </a:xfrm>
          <a:prstGeom prst="rect">
            <a:avLst/>
          </a:prstGeom>
        </p:spPr>
      </p:pic>
    </p:spTree>
    <p:extLst>
      <p:ext uri="{BB962C8B-B14F-4D97-AF65-F5344CB8AC3E}">
        <p14:creationId xmlns:p14="http://schemas.microsoft.com/office/powerpoint/2010/main" val="711716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411512"/>
            <a:ext cx="8229600" cy="4453142"/>
          </a:xfrm>
        </p:spPr>
        <p:txBody>
          <a:bodyPr>
            <a:normAutofit fontScale="85000" lnSpcReduction="20000"/>
          </a:bodyPr>
          <a:lstStyle/>
          <a:p>
            <a:r>
              <a:rPr lang="nl-BE" dirty="0" smtClean="0"/>
              <a:t>Multilanguage support</a:t>
            </a:r>
          </a:p>
          <a:p>
            <a:pPr lvl="1"/>
            <a:r>
              <a:rPr lang="nl-BE" dirty="0" smtClean="0"/>
              <a:t>Java</a:t>
            </a:r>
          </a:p>
          <a:p>
            <a:pPr lvl="1"/>
            <a:r>
              <a:rPr lang="nl-BE" dirty="0" smtClean="0"/>
              <a:t>Javascript</a:t>
            </a:r>
          </a:p>
          <a:p>
            <a:pPr lvl="1"/>
            <a:r>
              <a:rPr lang="nl-BE" dirty="0" smtClean="0"/>
              <a:t>Ruby</a:t>
            </a:r>
          </a:p>
          <a:p>
            <a:pPr lvl="1"/>
            <a:r>
              <a:rPr lang="nl-BE" dirty="0" smtClean="0"/>
              <a:t>Go</a:t>
            </a:r>
          </a:p>
          <a:p>
            <a:pPr lvl="1"/>
            <a:r>
              <a:rPr lang="nl-BE" dirty="0" smtClean="0"/>
              <a:t>....</a:t>
            </a:r>
          </a:p>
          <a:p>
            <a:r>
              <a:rPr lang="nl-BE" dirty="0" smtClean="0"/>
              <a:t>Readable contract</a:t>
            </a:r>
          </a:p>
          <a:p>
            <a:pPr lvl="1"/>
            <a:r>
              <a:rPr lang="nl-BE" dirty="0" smtClean="0"/>
              <a:t>JSON</a:t>
            </a:r>
          </a:p>
          <a:p>
            <a:r>
              <a:rPr lang="nl-BE" dirty="0" smtClean="0"/>
              <a:t>Nice features</a:t>
            </a:r>
          </a:p>
          <a:p>
            <a:pPr lvl="1"/>
            <a:r>
              <a:rPr lang="nl-BE" dirty="0" smtClean="0"/>
              <a:t>Broker</a:t>
            </a:r>
          </a:p>
          <a:p>
            <a:pPr lvl="1"/>
            <a:r>
              <a:rPr lang="nl-BE" dirty="0" smtClean="0"/>
              <a:t>Documentation</a:t>
            </a:r>
          </a:p>
          <a:p>
            <a:endParaRPr lang="nl-BE"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9952" y="789553"/>
            <a:ext cx="3981822" cy="2986367"/>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26736" b="41609"/>
          <a:stretch/>
        </p:blipFill>
        <p:spPr>
          <a:xfrm rot="20506214">
            <a:off x="5755894" y="1600566"/>
            <a:ext cx="2638425" cy="626400"/>
          </a:xfrm>
          <a:prstGeom prst="rect">
            <a:avLst/>
          </a:prstGeom>
        </p:spPr>
      </p:pic>
    </p:spTree>
    <p:extLst>
      <p:ext uri="{BB962C8B-B14F-4D97-AF65-F5344CB8AC3E}">
        <p14:creationId xmlns:p14="http://schemas.microsoft.com/office/powerpoint/2010/main" val="5373734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raw.githubusercontent.com/wiki/pact-foundation/pact_broker/images/index.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4573" y="411510"/>
            <a:ext cx="9165979" cy="3528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3891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Interested?</a:t>
            </a:r>
            <a:endParaRPr lang="nl-BE" dirty="0"/>
          </a:p>
        </p:txBody>
      </p:sp>
      <p:sp>
        <p:nvSpPr>
          <p:cNvPr id="3" name="Content Placeholder 2"/>
          <p:cNvSpPr>
            <a:spLocks noGrp="1"/>
          </p:cNvSpPr>
          <p:nvPr>
            <p:ph idx="1"/>
          </p:nvPr>
        </p:nvSpPr>
        <p:spPr/>
        <p:txBody>
          <a:bodyPr/>
          <a:lstStyle/>
          <a:p>
            <a:r>
              <a:rPr lang="nl-BE" dirty="0" smtClean="0"/>
              <a:t>pact.io &amp; docs.pact.io</a:t>
            </a:r>
          </a:p>
          <a:p>
            <a:r>
              <a:rPr lang="nl-BE" dirty="0" smtClean="0"/>
              <a:t>Demo @          /Hpacquee/lightning-pact</a:t>
            </a:r>
          </a:p>
          <a:p>
            <a:r>
              <a:rPr lang="nl-BE" dirty="0" smtClean="0"/>
              <a:t>Have questions or want to see it in action? </a:t>
            </a:r>
          </a:p>
          <a:p>
            <a:pPr lvl="1"/>
            <a:r>
              <a:rPr lang="nl-BE" dirty="0" smtClean="0"/>
              <a:t>Stay a little, have a drink</a:t>
            </a:r>
          </a:p>
          <a:p>
            <a:pPr lvl="1"/>
            <a:r>
              <a:rPr lang="nl-BE" smtClean="0"/>
              <a:t>Come </a:t>
            </a:r>
            <a:r>
              <a:rPr lang="nl-BE" smtClean="0"/>
              <a:t>have </a:t>
            </a:r>
            <a:r>
              <a:rPr lang="nl-BE" dirty="0" smtClean="0"/>
              <a:t>a talk</a:t>
            </a:r>
          </a:p>
          <a:p>
            <a:endParaRPr lang="nl-BE"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83768" y="1813638"/>
            <a:ext cx="722784" cy="542088"/>
          </a:xfrm>
          <a:prstGeom prst="rect">
            <a:avLst/>
          </a:prstGeom>
        </p:spPr>
      </p:pic>
    </p:spTree>
    <p:extLst>
      <p:ext uri="{BB962C8B-B14F-4D97-AF65-F5344CB8AC3E}">
        <p14:creationId xmlns:p14="http://schemas.microsoft.com/office/powerpoint/2010/main" val="19176158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24941"/>
          <a:stretch/>
        </p:blipFill>
        <p:spPr>
          <a:xfrm>
            <a:off x="4211960" y="1491630"/>
            <a:ext cx="2809082" cy="1842081"/>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42138"/>
          <a:stretch/>
        </p:blipFill>
        <p:spPr>
          <a:xfrm>
            <a:off x="2267744" y="1419622"/>
            <a:ext cx="2234920" cy="1918154"/>
          </a:xfrm>
          <a:prstGeom prst="rect">
            <a:avLst/>
          </a:prstGeom>
        </p:spPr>
      </p:pic>
      <p:pic>
        <p:nvPicPr>
          <p:cNvPr id="6" name="Content Placeholder 5"/>
          <p:cNvPicPr>
            <a:picLocks noGrp="1" noChangeAspect="1"/>
          </p:cNvPicPr>
          <p:nvPr>
            <p:ph idx="1"/>
          </p:nvPr>
        </p:nvPicPr>
        <p:blipFill rotWithShape="1">
          <a:blip r:embed="rId5" cstate="print">
            <a:extLst>
              <a:ext uri="{28A0092B-C50C-407E-A947-70E740481C1C}">
                <a14:useLocalDpi xmlns:a14="http://schemas.microsoft.com/office/drawing/2010/main" val="0"/>
              </a:ext>
            </a:extLst>
          </a:blip>
          <a:srcRect t="20539"/>
          <a:stretch/>
        </p:blipFill>
        <p:spPr>
          <a:xfrm>
            <a:off x="-180528" y="3337778"/>
            <a:ext cx="9535208" cy="1253645"/>
          </a:xfrm>
        </p:spPr>
      </p:pic>
      <p:pic>
        <p:nvPicPr>
          <p:cNvPr id="9" name="Content Placeholder 5"/>
          <p:cNvPicPr>
            <a:picLocks noChangeAspect="1"/>
          </p:cNvPicPr>
          <p:nvPr/>
        </p:nvPicPr>
        <p:blipFill rotWithShape="1">
          <a:blip r:embed="rId5" cstate="print">
            <a:extLst>
              <a:ext uri="{28A0092B-C50C-407E-A947-70E740481C1C}">
                <a14:useLocalDpi xmlns:a14="http://schemas.microsoft.com/office/drawing/2010/main" val="0"/>
              </a:ext>
            </a:extLst>
          </a:blip>
          <a:srcRect r="70848"/>
          <a:stretch/>
        </p:blipFill>
        <p:spPr>
          <a:xfrm>
            <a:off x="-108520" y="3019733"/>
            <a:ext cx="2779720" cy="1577681"/>
          </a:xfrm>
          <a:prstGeom prst="rect">
            <a:avLst/>
          </a:prstGeom>
        </p:spPr>
      </p:pic>
      <p:sp>
        <p:nvSpPr>
          <p:cNvPr id="10" name="Title 9"/>
          <p:cNvSpPr>
            <a:spLocks noGrp="1"/>
          </p:cNvSpPr>
          <p:nvPr>
            <p:ph type="title"/>
          </p:nvPr>
        </p:nvSpPr>
        <p:spPr/>
        <p:txBody>
          <a:bodyPr/>
          <a:lstStyle/>
          <a:p>
            <a:endParaRPr lang="nl-BE"/>
          </a:p>
        </p:txBody>
      </p:sp>
      <p:sp>
        <p:nvSpPr>
          <p:cNvPr id="11" name="TextBox 10"/>
          <p:cNvSpPr txBox="1"/>
          <p:nvPr/>
        </p:nvSpPr>
        <p:spPr>
          <a:xfrm>
            <a:off x="6444208" y="1113588"/>
            <a:ext cx="2160240" cy="923330"/>
          </a:xfrm>
          <a:prstGeom prst="rect">
            <a:avLst/>
          </a:prstGeom>
          <a:noFill/>
        </p:spPr>
        <p:txBody>
          <a:bodyPr wrap="square" rtlCol="0">
            <a:spAutoFit/>
          </a:bodyPr>
          <a:lstStyle/>
          <a:p>
            <a:pPr marL="285750" indent="-285750">
              <a:buBlip>
                <a:blip r:embed="rId6"/>
              </a:buBlip>
            </a:pPr>
            <a:r>
              <a:rPr lang="nl-BE" dirty="0" smtClean="0">
                <a:latin typeface="Verdana" pitchFamily="34" charset="0"/>
                <a:ea typeface="Verdana" pitchFamily="34" charset="0"/>
                <a:cs typeface="Verdana" pitchFamily="34" charset="0"/>
              </a:rPr>
              <a:t>Ordina</a:t>
            </a:r>
          </a:p>
          <a:p>
            <a:pPr marL="285750" indent="-285750">
              <a:buBlip>
                <a:blip r:embed="rId7"/>
              </a:buBlip>
            </a:pPr>
            <a:r>
              <a:rPr lang="nl-BE" dirty="0" smtClean="0">
                <a:latin typeface="Verdana" pitchFamily="34" charset="0"/>
                <a:ea typeface="Verdana" pitchFamily="34" charset="0"/>
                <a:cs typeface="Verdana" pitchFamily="34" charset="0"/>
              </a:rPr>
              <a:t>Costs</a:t>
            </a:r>
          </a:p>
          <a:p>
            <a:pPr marL="285750" indent="-285750">
              <a:buBlip>
                <a:blip r:embed="rId7"/>
              </a:buBlip>
            </a:pPr>
            <a:r>
              <a:rPr lang="nl-BE" dirty="0" smtClean="0">
                <a:latin typeface="Verdana" pitchFamily="34" charset="0"/>
                <a:ea typeface="Verdana" pitchFamily="34" charset="0"/>
                <a:cs typeface="Verdana" pitchFamily="34" charset="0"/>
              </a:rPr>
              <a:t>Size</a:t>
            </a:r>
            <a:endParaRPr lang="nl-BE"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52848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7569" y="339503"/>
            <a:ext cx="9224065" cy="4788334"/>
          </a:xfrm>
        </p:spPr>
      </p:pic>
      <p:sp>
        <p:nvSpPr>
          <p:cNvPr id="7" name="TextBox 6"/>
          <p:cNvSpPr txBox="1"/>
          <p:nvPr/>
        </p:nvSpPr>
        <p:spPr>
          <a:xfrm>
            <a:off x="6444208" y="1113588"/>
            <a:ext cx="2520280" cy="923330"/>
          </a:xfrm>
          <a:prstGeom prst="rect">
            <a:avLst/>
          </a:prstGeom>
          <a:noFill/>
        </p:spPr>
        <p:txBody>
          <a:bodyPr wrap="square" rtlCol="0">
            <a:spAutoFit/>
          </a:bodyPr>
          <a:lstStyle/>
          <a:p>
            <a:pPr marL="285750" indent="-285750">
              <a:buBlip>
                <a:blip r:embed="rId4"/>
              </a:buBlip>
            </a:pPr>
            <a:r>
              <a:rPr lang="nl-BE" dirty="0" smtClean="0">
                <a:latin typeface="Verdana" pitchFamily="34" charset="0"/>
                <a:ea typeface="Verdana" pitchFamily="34" charset="0"/>
                <a:cs typeface="Verdana" pitchFamily="34" charset="0"/>
              </a:rPr>
              <a:t>Meat Romney</a:t>
            </a:r>
          </a:p>
          <a:p>
            <a:pPr marL="285750" indent="-285750">
              <a:buBlip>
                <a:blip r:embed="rId5"/>
              </a:buBlip>
            </a:pPr>
            <a:r>
              <a:rPr lang="nl-BE" dirty="0" smtClean="0">
                <a:latin typeface="Verdana" pitchFamily="34" charset="0"/>
                <a:ea typeface="Verdana" pitchFamily="34" charset="0"/>
                <a:cs typeface="Verdana" pitchFamily="34" charset="0"/>
              </a:rPr>
              <a:t>Meat</a:t>
            </a:r>
          </a:p>
          <a:p>
            <a:pPr marL="285750" indent="-285750">
              <a:buBlip>
                <a:blip r:embed="rId5"/>
              </a:buBlip>
            </a:pPr>
            <a:r>
              <a:rPr lang="nl-BE" dirty="0" smtClean="0">
                <a:latin typeface="Verdana" pitchFamily="34" charset="0"/>
                <a:ea typeface="Verdana" pitchFamily="34" charset="0"/>
                <a:cs typeface="Verdana" pitchFamily="34" charset="0"/>
              </a:rPr>
              <a:t>A lot of it</a:t>
            </a:r>
            <a:endParaRPr lang="nl-BE"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307390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p:cNvSpPr/>
          <p:nvPr/>
        </p:nvSpPr>
        <p:spPr>
          <a:xfrm>
            <a:off x="2843848" y="1869673"/>
            <a:ext cx="3096344" cy="1404156"/>
          </a:xfrm>
          <a:prstGeom prst="clou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nl-BE" b="1" dirty="0" smtClean="0"/>
              <a:t>Queenslize</a:t>
            </a:r>
            <a:r>
              <a:rPr lang="nl-BE" dirty="0" smtClean="0"/>
              <a:t>pizza</a:t>
            </a:r>
            <a:endParaRPr lang="nl-BE" b="1"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42138"/>
          <a:stretch/>
        </p:blipFill>
        <p:spPr>
          <a:xfrm>
            <a:off x="5888758" y="3147814"/>
            <a:ext cx="984968" cy="983526"/>
          </a:xfrm>
          <a:prstGeom prst="rect">
            <a:avLst/>
          </a:prstGeom>
        </p:spPr>
      </p:pic>
      <p:pic>
        <p:nvPicPr>
          <p:cNvPr id="6" name="Content Placeholder 5"/>
          <p:cNvPicPr>
            <a:picLocks noGrp="1" noChangeAspect="1"/>
          </p:cNvPicPr>
          <p:nvPr>
            <p:ph idx="1"/>
          </p:nvPr>
        </p:nvPicPr>
        <p:blipFill rotWithShape="1">
          <a:blip r:embed="rId4" cstate="print">
            <a:extLst>
              <a:ext uri="{28A0092B-C50C-407E-A947-70E740481C1C}">
                <a14:useLocalDpi xmlns:a14="http://schemas.microsoft.com/office/drawing/2010/main" val="0"/>
              </a:ext>
            </a:extLst>
          </a:blip>
          <a:srcRect t="20539"/>
          <a:stretch/>
        </p:blipFill>
        <p:spPr>
          <a:xfrm>
            <a:off x="4770442" y="4096131"/>
            <a:ext cx="4202332" cy="552504"/>
          </a:xfrm>
        </p:spPr>
      </p:pic>
      <p:pic>
        <p:nvPicPr>
          <p:cNvPr id="7" name="Content Placeholder 5"/>
          <p:cNvPicPr>
            <a:picLocks noChangeAspect="1"/>
          </p:cNvPicPr>
          <p:nvPr/>
        </p:nvPicPr>
        <p:blipFill rotWithShape="1">
          <a:blip r:embed="rId4" cstate="print">
            <a:extLst>
              <a:ext uri="{28A0092B-C50C-407E-A947-70E740481C1C}">
                <a14:useLocalDpi xmlns:a14="http://schemas.microsoft.com/office/drawing/2010/main" val="0"/>
              </a:ext>
            </a:extLst>
          </a:blip>
          <a:srcRect r="70848"/>
          <a:stretch/>
        </p:blipFill>
        <p:spPr>
          <a:xfrm>
            <a:off x="4788592" y="3959312"/>
            <a:ext cx="1225071" cy="695312"/>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l="24941"/>
          <a:stretch/>
        </p:blipFill>
        <p:spPr>
          <a:xfrm>
            <a:off x="6752854" y="3246827"/>
            <a:ext cx="1238012" cy="856718"/>
          </a:xfrm>
          <a:prstGeom prst="rect">
            <a:avLst/>
          </a:prstGeom>
        </p:spPr>
      </p:pic>
      <p:pic>
        <p:nvPicPr>
          <p:cNvPr id="10" name="Content Placeholder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8757" y="195487"/>
            <a:ext cx="2792599" cy="1674186"/>
          </a:xfrm>
          <a:prstGeom prst="rect">
            <a:avLst/>
          </a:prstGeom>
        </p:spPr>
      </p:pic>
      <p:cxnSp>
        <p:nvCxnSpPr>
          <p:cNvPr id="12" name="Straight Connector 11"/>
          <p:cNvCxnSpPr/>
          <p:nvPr/>
        </p:nvCxnSpPr>
        <p:spPr>
          <a:xfrm>
            <a:off x="2843808" y="1491630"/>
            <a:ext cx="576064" cy="486054"/>
          </a:xfrm>
          <a:prstGeom prst="line">
            <a:avLst/>
          </a:prstGeom>
          <a:ln>
            <a:prstDash val="dash"/>
            <a:headEnd type="triangle" w="lg" len="lg"/>
            <a:tailEnd type="triangle" w="lg" len="lg"/>
          </a:ln>
        </p:spPr>
        <p:style>
          <a:lnRef idx="2">
            <a:schemeClr val="dk1"/>
          </a:lnRef>
          <a:fillRef idx="0">
            <a:schemeClr val="dk1"/>
          </a:fillRef>
          <a:effectRef idx="1">
            <a:schemeClr val="dk1"/>
          </a:effectRef>
          <a:fontRef idx="minor">
            <a:schemeClr val="tx1"/>
          </a:fontRef>
        </p:style>
      </p:cxnSp>
      <p:cxnSp>
        <p:nvCxnSpPr>
          <p:cNvPr id="17" name="Straight Connector 16"/>
          <p:cNvCxnSpPr>
            <a:endCxn id="7" idx="0"/>
          </p:cNvCxnSpPr>
          <p:nvPr/>
        </p:nvCxnSpPr>
        <p:spPr>
          <a:xfrm>
            <a:off x="5076056" y="3379878"/>
            <a:ext cx="325068" cy="579434"/>
          </a:xfrm>
          <a:prstGeom prst="line">
            <a:avLst/>
          </a:prstGeom>
          <a:ln>
            <a:prstDash val="dash"/>
            <a:headEnd type="triangle" w="lg" len="lg"/>
            <a:tailEnd type="triangle" w="lg" len="lg"/>
          </a:ln>
        </p:spPr>
        <p:style>
          <a:lnRef idx="2">
            <a:schemeClr val="dk1"/>
          </a:lnRef>
          <a:fillRef idx="0">
            <a:schemeClr val="dk1"/>
          </a:fillRef>
          <a:effectRef idx="1">
            <a:schemeClr val="dk1"/>
          </a:effectRef>
          <a:fontRef idx="minor">
            <a:schemeClr val="tx1"/>
          </a:fontRef>
        </p:style>
      </p:cxnSp>
      <p:cxnSp>
        <p:nvCxnSpPr>
          <p:cNvPr id="26" name="Straight Connector 25"/>
          <p:cNvCxnSpPr/>
          <p:nvPr/>
        </p:nvCxnSpPr>
        <p:spPr>
          <a:xfrm flipH="1">
            <a:off x="5238590" y="195488"/>
            <a:ext cx="989594" cy="21146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5238590" y="2195861"/>
            <a:ext cx="3545628" cy="1143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205176" y="1885801"/>
            <a:ext cx="230923" cy="367209"/>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292080" y="2285325"/>
            <a:ext cx="596678" cy="32795"/>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5205176" y="2253013"/>
            <a:ext cx="115461" cy="65107"/>
          </a:xfrm>
          <a:prstGeom prst="rect">
            <a:avLst/>
          </a:prstGeom>
          <a:ln>
            <a:solidFill>
              <a:schemeClr val="tx1">
                <a:lumMod val="65000"/>
                <a:lumOff val="3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BE"/>
          </a:p>
        </p:txBody>
      </p:sp>
      <p:pic>
        <p:nvPicPr>
          <p:cNvPr id="1026" name="Picture 2" descr="C:\Users\Haroun\Downloads\Untitled Diagram.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46562" y="44475"/>
            <a:ext cx="2628978" cy="241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2995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42138"/>
          <a:stretch/>
        </p:blipFill>
        <p:spPr>
          <a:xfrm>
            <a:off x="5888758" y="3147814"/>
            <a:ext cx="984968" cy="983526"/>
          </a:xfrm>
          <a:prstGeom prst="rect">
            <a:avLst/>
          </a:prstGeom>
        </p:spPr>
      </p:pic>
      <p:pic>
        <p:nvPicPr>
          <p:cNvPr id="18" name="Content Placeholder 5"/>
          <p:cNvPicPr>
            <a:picLocks noChangeAspect="1"/>
          </p:cNvPicPr>
          <p:nvPr/>
        </p:nvPicPr>
        <p:blipFill rotWithShape="1">
          <a:blip r:embed="rId4" cstate="print">
            <a:duotone>
              <a:schemeClr val="bg2">
                <a:shade val="45000"/>
                <a:satMod val="135000"/>
              </a:schemeClr>
              <a:prstClr val="white"/>
            </a:duotone>
            <a:extLst>
              <a:ext uri="{28A0092B-C50C-407E-A947-70E740481C1C}">
                <a14:useLocalDpi xmlns:a14="http://schemas.microsoft.com/office/drawing/2010/main" val="0"/>
              </a:ext>
            </a:extLst>
          </a:blip>
          <a:srcRect t="20539"/>
          <a:stretch/>
        </p:blipFill>
        <p:spPr>
          <a:xfrm>
            <a:off x="4770442" y="4096131"/>
            <a:ext cx="4202332" cy="552504"/>
          </a:xfrm>
          <a:prstGeom prst="rect">
            <a:avLst/>
          </a:prstGeom>
        </p:spPr>
      </p:pic>
      <p:pic>
        <p:nvPicPr>
          <p:cNvPr id="19" name="Content Placeholder 5"/>
          <p:cNvPicPr>
            <a:picLocks noChangeAspect="1"/>
          </p:cNvPicPr>
          <p:nvPr/>
        </p:nvPicPr>
        <p:blipFill rotWithShape="1">
          <a:blip r:embed="rId4" cstate="print">
            <a:duotone>
              <a:schemeClr val="bg2">
                <a:shade val="45000"/>
                <a:satMod val="135000"/>
              </a:schemeClr>
              <a:prstClr val="white"/>
            </a:duotone>
            <a:extLst>
              <a:ext uri="{28A0092B-C50C-407E-A947-70E740481C1C}">
                <a14:useLocalDpi xmlns:a14="http://schemas.microsoft.com/office/drawing/2010/main" val="0"/>
              </a:ext>
            </a:extLst>
          </a:blip>
          <a:srcRect r="70848"/>
          <a:stretch/>
        </p:blipFill>
        <p:spPr>
          <a:xfrm>
            <a:off x="4788592" y="3959312"/>
            <a:ext cx="1225071" cy="695312"/>
          </a:xfrm>
          <a:prstGeom prst="rect">
            <a:avLst/>
          </a:prstGeom>
        </p:spPr>
      </p:pic>
      <p:pic>
        <p:nvPicPr>
          <p:cNvPr id="20" name="Picture 19"/>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24941"/>
          <a:stretch/>
        </p:blipFill>
        <p:spPr>
          <a:xfrm>
            <a:off x="6752854" y="3246827"/>
            <a:ext cx="1238012" cy="856718"/>
          </a:xfrm>
          <a:prstGeom prst="rect">
            <a:avLst/>
          </a:prstGeom>
        </p:spPr>
      </p:pic>
      <p:pic>
        <p:nvPicPr>
          <p:cNvPr id="14" name="Content Placeholder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8757" y="195487"/>
            <a:ext cx="2792599" cy="1674186"/>
          </a:xfrm>
          <a:prstGeom prst="rect">
            <a:avLst/>
          </a:prstGeom>
        </p:spPr>
      </p:pic>
      <p:sp>
        <p:nvSpPr>
          <p:cNvPr id="4" name="Cloud 3"/>
          <p:cNvSpPr/>
          <p:nvPr/>
        </p:nvSpPr>
        <p:spPr>
          <a:xfrm>
            <a:off x="2843848" y="1869673"/>
            <a:ext cx="3096344" cy="1404156"/>
          </a:xfrm>
          <a:prstGeom prst="clou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nl-BE" b="1" dirty="0" smtClean="0"/>
              <a:t>Queenslize</a:t>
            </a:r>
            <a:r>
              <a:rPr lang="nl-BE" dirty="0" smtClean="0"/>
              <a:t>pizza</a:t>
            </a:r>
            <a:endParaRPr lang="nl-BE" b="1" dirty="0"/>
          </a:p>
        </p:txBody>
      </p:sp>
      <p:cxnSp>
        <p:nvCxnSpPr>
          <p:cNvPr id="12" name="Straight Connector 11"/>
          <p:cNvCxnSpPr/>
          <p:nvPr/>
        </p:nvCxnSpPr>
        <p:spPr>
          <a:xfrm>
            <a:off x="2843808" y="1491630"/>
            <a:ext cx="576064" cy="486054"/>
          </a:xfrm>
          <a:prstGeom prst="line">
            <a:avLst/>
          </a:prstGeom>
          <a:ln>
            <a:prstDash val="dash"/>
            <a:headEnd type="triangle" w="lg" len="lg"/>
            <a:tailEnd type="triangle" w="lg" len="lg"/>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5076056" y="3379878"/>
            <a:ext cx="325068" cy="579434"/>
          </a:xfrm>
          <a:prstGeom prst="line">
            <a:avLst/>
          </a:prstGeom>
          <a:ln>
            <a:prstDash val="dash"/>
            <a:headEnd type="triangle" w="lg" len="lg"/>
            <a:tailEnd type="triangle" w="lg" len="lg"/>
          </a:ln>
        </p:spPr>
        <p:style>
          <a:lnRef idx="2">
            <a:schemeClr val="dk1"/>
          </a:lnRef>
          <a:fillRef idx="0">
            <a:schemeClr val="dk1"/>
          </a:fillRef>
          <a:effectRef idx="1">
            <a:schemeClr val="dk1"/>
          </a:effectRef>
          <a:fontRef idx="minor">
            <a:schemeClr val="tx1"/>
          </a:fontRef>
        </p:style>
      </p:cxnSp>
      <p:sp>
        <p:nvSpPr>
          <p:cNvPr id="2" name="TextBox 1"/>
          <p:cNvSpPr txBox="1"/>
          <p:nvPr/>
        </p:nvSpPr>
        <p:spPr>
          <a:xfrm>
            <a:off x="3707908" y="303498"/>
            <a:ext cx="4968553" cy="1477328"/>
          </a:xfrm>
          <a:prstGeom prst="rect">
            <a:avLst/>
          </a:prstGeom>
          <a:noFill/>
        </p:spPr>
        <p:txBody>
          <a:bodyPr wrap="square" rtlCol="0">
            <a:spAutoFit/>
          </a:bodyPr>
          <a:lstStyle/>
          <a:p>
            <a:r>
              <a:rPr lang="nl-BE" b="1" i="1" dirty="0" smtClean="0"/>
              <a:t>Integration Test</a:t>
            </a:r>
          </a:p>
          <a:p>
            <a:r>
              <a:rPr lang="nl-BE" b="1" dirty="0" smtClean="0"/>
              <a:t>Given</a:t>
            </a:r>
            <a:r>
              <a:rPr lang="nl-BE" dirty="0" smtClean="0"/>
              <a:t> that there are pizzas</a:t>
            </a:r>
            <a:br>
              <a:rPr lang="nl-BE" dirty="0" smtClean="0"/>
            </a:br>
            <a:r>
              <a:rPr lang="nl-BE" b="1" dirty="0" smtClean="0"/>
              <a:t>When</a:t>
            </a:r>
            <a:r>
              <a:rPr lang="nl-BE" dirty="0" smtClean="0"/>
              <a:t> I get the menu</a:t>
            </a:r>
          </a:p>
          <a:p>
            <a:r>
              <a:rPr lang="nl-BE" b="1" dirty="0" smtClean="0"/>
              <a:t>Then</a:t>
            </a:r>
            <a:r>
              <a:rPr lang="nl-BE" dirty="0" smtClean="0"/>
              <a:t> I can see which ones have meat in them</a:t>
            </a:r>
          </a:p>
          <a:p>
            <a:r>
              <a:rPr lang="nl-BE" b="1" dirty="0" smtClean="0"/>
              <a:t>So </a:t>
            </a:r>
            <a:r>
              <a:rPr lang="nl-BE" dirty="0" smtClean="0"/>
              <a:t>I can order the meatiest one</a:t>
            </a:r>
            <a:endParaRPr lang="nl-BE" b="1" dirty="0"/>
          </a:p>
        </p:txBody>
      </p:sp>
      <p:pic>
        <p:nvPicPr>
          <p:cNvPr id="2050" name="Picture 2" descr="C:\Users\Haroun\Downloads\Untitled Diagram (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2265" y="2388665"/>
            <a:ext cx="2563452" cy="1878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570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l="42138"/>
          <a:stretch/>
        </p:blipFill>
        <p:spPr>
          <a:xfrm>
            <a:off x="5888758" y="3147814"/>
            <a:ext cx="984968" cy="983526"/>
          </a:xfrm>
          <a:prstGeom prst="rect">
            <a:avLst/>
          </a:prstGeom>
        </p:spPr>
      </p:pic>
      <p:pic>
        <p:nvPicPr>
          <p:cNvPr id="19" name="Content Placeholder 5"/>
          <p:cNvPicPr>
            <a:picLocks noChangeAspect="1"/>
          </p:cNvPicPr>
          <p:nvPr/>
        </p:nvPicPr>
        <p:blipFill rotWithShape="1">
          <a:blip r:embed="rId4" cstate="print">
            <a:extLst>
              <a:ext uri="{28A0092B-C50C-407E-A947-70E740481C1C}">
                <a14:useLocalDpi xmlns:a14="http://schemas.microsoft.com/office/drawing/2010/main" val="0"/>
              </a:ext>
            </a:extLst>
          </a:blip>
          <a:srcRect t="20539"/>
          <a:stretch/>
        </p:blipFill>
        <p:spPr>
          <a:xfrm>
            <a:off x="4770442" y="4096131"/>
            <a:ext cx="4202332" cy="552504"/>
          </a:xfrm>
          <a:prstGeom prst="rect">
            <a:avLst/>
          </a:prstGeom>
        </p:spPr>
      </p:pic>
      <p:pic>
        <p:nvPicPr>
          <p:cNvPr id="20" name="Content Placeholder 5"/>
          <p:cNvPicPr>
            <a:picLocks noChangeAspect="1"/>
          </p:cNvPicPr>
          <p:nvPr/>
        </p:nvPicPr>
        <p:blipFill rotWithShape="1">
          <a:blip r:embed="rId4" cstate="print">
            <a:extLst>
              <a:ext uri="{28A0092B-C50C-407E-A947-70E740481C1C}">
                <a14:useLocalDpi xmlns:a14="http://schemas.microsoft.com/office/drawing/2010/main" val="0"/>
              </a:ext>
            </a:extLst>
          </a:blip>
          <a:srcRect r="70848"/>
          <a:stretch/>
        </p:blipFill>
        <p:spPr>
          <a:xfrm>
            <a:off x="4788592" y="3959312"/>
            <a:ext cx="1225071" cy="695312"/>
          </a:xfrm>
          <a:prstGeom prst="rect">
            <a:avLst/>
          </a:prstGeom>
        </p:spPr>
      </p:pic>
      <p:pic>
        <p:nvPicPr>
          <p:cNvPr id="21" name="Picture 20"/>
          <p:cNvPicPr>
            <a:picLocks noChangeAspect="1"/>
          </p:cNvPicPr>
          <p:nvPr/>
        </p:nvPicPr>
        <p:blipFill rotWithShape="1">
          <a:blip r:embed="rId5" cstate="print">
            <a:extLst>
              <a:ext uri="{28A0092B-C50C-407E-A947-70E740481C1C}">
                <a14:useLocalDpi xmlns:a14="http://schemas.microsoft.com/office/drawing/2010/main" val="0"/>
              </a:ext>
            </a:extLst>
          </a:blip>
          <a:srcRect l="24941"/>
          <a:stretch/>
        </p:blipFill>
        <p:spPr>
          <a:xfrm>
            <a:off x="6752854" y="3246827"/>
            <a:ext cx="1238012" cy="856718"/>
          </a:xfrm>
          <a:prstGeom prst="rect">
            <a:avLst/>
          </a:prstGeom>
        </p:spPr>
      </p:pic>
      <p:pic>
        <p:nvPicPr>
          <p:cNvPr id="15" name="Content Placeholder 5"/>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8757" y="195487"/>
            <a:ext cx="2792599" cy="1674186"/>
          </a:xfrm>
          <a:prstGeom prst="rect">
            <a:avLst/>
          </a:prstGeom>
        </p:spPr>
      </p:pic>
      <p:sp>
        <p:nvSpPr>
          <p:cNvPr id="4" name="Cloud 3"/>
          <p:cNvSpPr/>
          <p:nvPr/>
        </p:nvSpPr>
        <p:spPr>
          <a:xfrm>
            <a:off x="2843848" y="1869673"/>
            <a:ext cx="3096344" cy="1404156"/>
          </a:xfrm>
          <a:prstGeom prst="clou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nl-BE" b="1" dirty="0" smtClean="0"/>
              <a:t>Queenslize</a:t>
            </a:r>
            <a:r>
              <a:rPr lang="nl-BE" dirty="0" smtClean="0"/>
              <a:t>pizza</a:t>
            </a:r>
            <a:endParaRPr lang="nl-BE" b="1" dirty="0"/>
          </a:p>
        </p:txBody>
      </p:sp>
      <p:cxnSp>
        <p:nvCxnSpPr>
          <p:cNvPr id="12" name="Straight Connector 11"/>
          <p:cNvCxnSpPr/>
          <p:nvPr/>
        </p:nvCxnSpPr>
        <p:spPr>
          <a:xfrm>
            <a:off x="2843808" y="1491630"/>
            <a:ext cx="576064" cy="486054"/>
          </a:xfrm>
          <a:prstGeom prst="line">
            <a:avLst/>
          </a:prstGeom>
          <a:ln>
            <a:prstDash val="dash"/>
            <a:headEnd type="triangle" w="lg" len="lg"/>
            <a:tailEnd type="triangle" w="lg" len="lg"/>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5076056" y="3379878"/>
            <a:ext cx="325068" cy="579434"/>
          </a:xfrm>
          <a:prstGeom prst="line">
            <a:avLst/>
          </a:prstGeom>
          <a:ln>
            <a:prstDash val="dash"/>
            <a:headEnd type="triangle" w="lg" len="lg"/>
            <a:tailEnd type="triangle" w="lg" len="lg"/>
          </a:ln>
        </p:spPr>
        <p:style>
          <a:lnRef idx="2">
            <a:schemeClr val="dk1"/>
          </a:lnRef>
          <a:fillRef idx="0">
            <a:schemeClr val="dk1"/>
          </a:fillRef>
          <a:effectRef idx="1">
            <a:schemeClr val="dk1"/>
          </a:effectRef>
          <a:fontRef idx="minor">
            <a:schemeClr val="tx1"/>
          </a:fontRef>
        </p:style>
      </p:cxnSp>
      <p:sp>
        <p:nvSpPr>
          <p:cNvPr id="14" name="TextBox 13"/>
          <p:cNvSpPr txBox="1"/>
          <p:nvPr/>
        </p:nvSpPr>
        <p:spPr>
          <a:xfrm>
            <a:off x="3707908" y="303498"/>
            <a:ext cx="4968553" cy="1477328"/>
          </a:xfrm>
          <a:prstGeom prst="rect">
            <a:avLst/>
          </a:prstGeom>
          <a:noFill/>
        </p:spPr>
        <p:txBody>
          <a:bodyPr wrap="square" rtlCol="0">
            <a:spAutoFit/>
          </a:bodyPr>
          <a:lstStyle/>
          <a:p>
            <a:r>
              <a:rPr lang="nl-BE" b="1" i="1" dirty="0" smtClean="0"/>
              <a:t>Integration Test</a:t>
            </a:r>
          </a:p>
          <a:p>
            <a:r>
              <a:rPr lang="nl-BE" b="1" dirty="0" smtClean="0"/>
              <a:t>Given</a:t>
            </a:r>
            <a:r>
              <a:rPr lang="nl-BE" dirty="0" smtClean="0"/>
              <a:t> that there are pizzas</a:t>
            </a:r>
            <a:br>
              <a:rPr lang="nl-BE" dirty="0" smtClean="0"/>
            </a:br>
            <a:r>
              <a:rPr lang="nl-BE" b="1" dirty="0" smtClean="0"/>
              <a:t>When</a:t>
            </a:r>
            <a:r>
              <a:rPr lang="nl-BE" dirty="0" smtClean="0"/>
              <a:t> I get the menu</a:t>
            </a:r>
          </a:p>
          <a:p>
            <a:r>
              <a:rPr lang="nl-BE" b="1" dirty="0" smtClean="0"/>
              <a:t>Then</a:t>
            </a:r>
            <a:r>
              <a:rPr lang="nl-BE" dirty="0" smtClean="0"/>
              <a:t> we can see the price and diameter of them</a:t>
            </a:r>
          </a:p>
          <a:p>
            <a:r>
              <a:rPr lang="nl-BE" b="1" dirty="0" smtClean="0"/>
              <a:t>So</a:t>
            </a:r>
            <a:r>
              <a:rPr lang="nl-BE" dirty="0" smtClean="0"/>
              <a:t> we can use these numbers in the BU meeting</a:t>
            </a:r>
            <a:endParaRPr lang="nl-BE" b="1" dirty="0"/>
          </a:p>
        </p:txBody>
      </p:sp>
      <p:pic>
        <p:nvPicPr>
          <p:cNvPr id="3074" name="Picture 2" descr="C:\Users\Haroun\Downloads\Untitled Diagram (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757" y="2427734"/>
            <a:ext cx="2590071" cy="1898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405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19767456">
            <a:off x="-237976" y="1642334"/>
            <a:ext cx="8020216" cy="1253160"/>
          </a:xfr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34693" t="-3185" r="39497" b="3185"/>
          <a:stretch/>
        </p:blipFill>
        <p:spPr>
          <a:xfrm>
            <a:off x="2275970" y="4083918"/>
            <a:ext cx="6868033" cy="994791"/>
          </a:xfrm>
          <a:prstGeom prst="rect">
            <a:avLst/>
          </a:prstGeom>
        </p:spPr>
      </p:pic>
    </p:spTree>
    <p:extLst>
      <p:ext uri="{BB962C8B-B14F-4D97-AF65-F5344CB8AC3E}">
        <p14:creationId xmlns:p14="http://schemas.microsoft.com/office/powerpoint/2010/main" val="29014906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19672" y="1545636"/>
            <a:ext cx="4876800" cy="2436876"/>
          </a:xfrm>
          <a:prstGeom prst="rect">
            <a:avLst/>
          </a:prstGeom>
        </p:spPr>
      </p:pic>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5496" y="2571750"/>
            <a:ext cx="2438400" cy="1828800"/>
          </a:xfr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784" y="309618"/>
            <a:ext cx="4771907" cy="1494498"/>
          </a:xfrm>
          <a:prstGeom prst="rect">
            <a:avLst/>
          </a:prstGeom>
        </p:spPr>
      </p:pic>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l="13906" r="13630"/>
          <a:stretch/>
        </p:blipFill>
        <p:spPr>
          <a:xfrm>
            <a:off x="6449725" y="2205967"/>
            <a:ext cx="2325600" cy="2406988"/>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99795" y="3440721"/>
            <a:ext cx="3261589" cy="1702779"/>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2040" y="141480"/>
            <a:ext cx="4079008" cy="1830774"/>
          </a:xfrm>
          <a:prstGeom prst="rect">
            <a:avLst/>
          </a:prstGeom>
        </p:spPr>
      </p:pic>
    </p:spTree>
    <p:extLst>
      <p:ext uri="{BB962C8B-B14F-4D97-AF65-F5344CB8AC3E}">
        <p14:creationId xmlns:p14="http://schemas.microsoft.com/office/powerpoint/2010/main" val="15702231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TotalTime>
  <Words>1008</Words>
  <Application>Microsoft Office PowerPoint</Application>
  <PresentationFormat>On-screen Show (16:9)</PresentationFormat>
  <Paragraphs>174</Paragraphs>
  <Slides>22</Slides>
  <Notes>20</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Consumer driven contract testing</vt:lpstr>
      <vt:lpstr>PowerPoint Presentation</vt:lpstr>
      <vt:lpstr>PowerPoint Presentation</vt:lpstr>
      <vt:lpstr>Interested?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Consumer driven contract testing</dc:title>
  <dc:creator>Haroun</dc:creator>
  <cp:lastModifiedBy>Haroun</cp:lastModifiedBy>
  <cp:revision>33</cp:revision>
  <dcterms:created xsi:type="dcterms:W3CDTF">2017-09-08T20:04:47Z</dcterms:created>
  <dcterms:modified xsi:type="dcterms:W3CDTF">2017-11-16T14:44:27Z</dcterms:modified>
</cp:coreProperties>
</file>